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44"/>
  </p:notesMasterIdLst>
  <p:sldIdLst>
    <p:sldId id="379" r:id="rId2"/>
    <p:sldId id="378" r:id="rId3"/>
    <p:sldId id="335" r:id="rId4"/>
    <p:sldId id="340" r:id="rId5"/>
    <p:sldId id="372" r:id="rId6"/>
    <p:sldId id="337" r:id="rId7"/>
    <p:sldId id="348" r:id="rId8"/>
    <p:sldId id="357" r:id="rId9"/>
    <p:sldId id="362" r:id="rId10"/>
    <p:sldId id="377" r:id="rId11"/>
    <p:sldId id="358" r:id="rId12"/>
    <p:sldId id="359" r:id="rId13"/>
    <p:sldId id="375" r:id="rId14"/>
    <p:sldId id="376" r:id="rId15"/>
    <p:sldId id="371" r:id="rId16"/>
    <p:sldId id="368" r:id="rId17"/>
    <p:sldId id="369" r:id="rId18"/>
    <p:sldId id="338" r:id="rId19"/>
    <p:sldId id="370" r:id="rId20"/>
    <p:sldId id="355" r:id="rId21"/>
    <p:sldId id="373" r:id="rId22"/>
    <p:sldId id="366" r:id="rId23"/>
    <p:sldId id="314" r:id="rId24"/>
    <p:sldId id="364" r:id="rId25"/>
    <p:sldId id="363" r:id="rId26"/>
    <p:sldId id="339" r:id="rId27"/>
    <p:sldId id="309" r:id="rId28"/>
    <p:sldId id="336" r:id="rId29"/>
    <p:sldId id="317" r:id="rId30"/>
    <p:sldId id="347" r:id="rId31"/>
    <p:sldId id="361" r:id="rId32"/>
    <p:sldId id="374" r:id="rId33"/>
    <p:sldId id="318" r:id="rId34"/>
    <p:sldId id="341" r:id="rId35"/>
    <p:sldId id="342" r:id="rId36"/>
    <p:sldId id="343" r:id="rId37"/>
    <p:sldId id="351" r:id="rId38"/>
    <p:sldId id="353" r:id="rId39"/>
    <p:sldId id="354" r:id="rId40"/>
    <p:sldId id="352" r:id="rId41"/>
    <p:sldId id="344"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7887"/>
  </p:normalViewPr>
  <p:slideViewPr>
    <p:cSldViewPr snapToGrid="0">
      <p:cViewPr varScale="1">
        <p:scale>
          <a:sx n="90" d="100"/>
          <a:sy n="90"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430C1-D688-BD49-935E-51AFE270AD0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C38537EC-D67A-7A4F-AAF3-301C900BA516}">
      <dgm:prSet phldrT="[Text]"/>
      <dgm:spPr/>
      <dgm:t>
        <a:bodyPr/>
        <a:lstStyle/>
        <a:p>
          <a:r>
            <a:rPr lang="en-GB" b="1" dirty="0"/>
            <a:t>(1) </a:t>
          </a:r>
          <a:r>
            <a:rPr lang="en-GB" dirty="0"/>
            <a:t>Python converts to machine code </a:t>
          </a:r>
        </a:p>
      </dgm:t>
    </dgm:pt>
    <dgm:pt modelId="{DF232290-BF57-3043-A1DA-F699C4828116}" type="parTrans" cxnId="{8D2A9D3A-71D3-AB48-A308-0ED7E4E9A3F4}">
      <dgm:prSet/>
      <dgm:spPr/>
      <dgm:t>
        <a:bodyPr/>
        <a:lstStyle/>
        <a:p>
          <a:endParaRPr lang="en-GB"/>
        </a:p>
      </dgm:t>
    </dgm:pt>
    <dgm:pt modelId="{BF11F241-8C1D-5B41-8D78-D2F00ADB646A}" type="sibTrans" cxnId="{8D2A9D3A-71D3-AB48-A308-0ED7E4E9A3F4}">
      <dgm:prSet/>
      <dgm:spPr/>
      <dgm:t>
        <a:bodyPr/>
        <a:lstStyle/>
        <a:p>
          <a:endParaRPr lang="en-GB"/>
        </a:p>
      </dgm:t>
    </dgm:pt>
    <dgm:pt modelId="{D2892AB7-6403-B244-B3BC-65D06D91C61E}">
      <dgm:prSet phldrT="[Text]" custT="1"/>
      <dgm:spPr/>
      <dgm:t>
        <a:bodyPr/>
        <a:lstStyle/>
        <a:p>
          <a:r>
            <a:rPr lang="en-CA" sz="1600" dirty="0">
              <a:solidFill>
                <a:srgbClr val="FFFFFF"/>
              </a:solidFill>
            </a:rPr>
            <a:t>Python takes human-readable instructions and converts this to machine code (binary: 1s and 0s)</a:t>
          </a:r>
          <a:endParaRPr lang="en-GB" sz="1600" dirty="0">
            <a:solidFill>
              <a:srgbClr val="FFFFFF"/>
            </a:solidFill>
          </a:endParaRPr>
        </a:p>
      </dgm:t>
    </dgm:pt>
    <dgm:pt modelId="{E41E6ACE-A8FE-4748-A9AE-F535F168A0F3}" type="parTrans" cxnId="{01AC242C-93BD-EF48-896D-4C73A323F085}">
      <dgm:prSet/>
      <dgm:spPr/>
      <dgm:t>
        <a:bodyPr/>
        <a:lstStyle/>
        <a:p>
          <a:endParaRPr lang="en-GB"/>
        </a:p>
      </dgm:t>
    </dgm:pt>
    <dgm:pt modelId="{EDA3ACF4-4E80-764B-8DC1-363866A05F42}" type="sibTrans" cxnId="{01AC242C-93BD-EF48-896D-4C73A323F085}">
      <dgm:prSet/>
      <dgm:spPr/>
      <dgm:t>
        <a:bodyPr/>
        <a:lstStyle/>
        <a:p>
          <a:endParaRPr lang="en-GB"/>
        </a:p>
      </dgm:t>
    </dgm:pt>
    <dgm:pt modelId="{26231C9A-2A3B-EE40-B8F7-6DAF09C6B917}">
      <dgm:prSet phldrT="[Text]"/>
      <dgm:spPr/>
      <dgm:t>
        <a:bodyPr/>
        <a:lstStyle/>
        <a:p>
          <a:r>
            <a:rPr lang="en-GB" b="1" dirty="0"/>
            <a:t>(2) </a:t>
          </a:r>
          <a:r>
            <a:rPr lang="en-GB" dirty="0"/>
            <a:t>Machine code determines transistor voltages</a:t>
          </a:r>
        </a:p>
      </dgm:t>
    </dgm:pt>
    <dgm:pt modelId="{B7EB603E-0EF1-A142-B277-465ED8E64B73}" type="parTrans" cxnId="{6554CA57-769C-CC42-9952-2D286655CC5D}">
      <dgm:prSet/>
      <dgm:spPr/>
      <dgm:t>
        <a:bodyPr/>
        <a:lstStyle/>
        <a:p>
          <a:endParaRPr lang="en-GB"/>
        </a:p>
      </dgm:t>
    </dgm:pt>
    <dgm:pt modelId="{D32505F3-9836-F447-9BCF-C705603DDC37}" type="sibTrans" cxnId="{6554CA57-769C-CC42-9952-2D286655CC5D}">
      <dgm:prSet/>
      <dgm:spPr/>
      <dgm:t>
        <a:bodyPr/>
        <a:lstStyle/>
        <a:p>
          <a:endParaRPr lang="en-GB"/>
        </a:p>
      </dgm:t>
    </dgm:pt>
    <dgm:pt modelId="{5FC89CA0-E809-6442-8B73-09E817BD8234}">
      <dgm:prSet phldrT="[Text]" custT="1"/>
      <dgm:spPr/>
      <dgm:t>
        <a:bodyPr/>
        <a:lstStyle/>
        <a:p>
          <a:r>
            <a:rPr lang="en-CA" sz="1600" dirty="0">
              <a:solidFill>
                <a:srgbClr val="FFFFFF"/>
              </a:solidFill>
            </a:rPr>
            <a:t>This sequence of 1s and 0s determines which transistors in the CPU are ON and OFF, representing one specific instruction for the machine</a:t>
          </a:r>
          <a:endParaRPr lang="en-GB" sz="1600" dirty="0">
            <a:solidFill>
              <a:srgbClr val="FFFFFF"/>
            </a:solidFill>
          </a:endParaRPr>
        </a:p>
      </dgm:t>
    </dgm:pt>
    <dgm:pt modelId="{17FA6A21-6DC9-7B49-98F3-516304CD77A7}" type="parTrans" cxnId="{4617C942-C63D-394E-8B63-4D58C83B413A}">
      <dgm:prSet/>
      <dgm:spPr/>
      <dgm:t>
        <a:bodyPr/>
        <a:lstStyle/>
        <a:p>
          <a:endParaRPr lang="en-GB"/>
        </a:p>
      </dgm:t>
    </dgm:pt>
    <dgm:pt modelId="{E4491BAD-2DB5-DD4C-A96D-28BC7BB769C2}" type="sibTrans" cxnId="{4617C942-C63D-394E-8B63-4D58C83B413A}">
      <dgm:prSet/>
      <dgm:spPr/>
      <dgm:t>
        <a:bodyPr/>
        <a:lstStyle/>
        <a:p>
          <a:endParaRPr lang="en-GB"/>
        </a:p>
      </dgm:t>
    </dgm:pt>
    <dgm:pt modelId="{CB248502-87D4-0741-BA45-CFE58D6A5DA9}">
      <dgm:prSet phldrT="[Text]"/>
      <dgm:spPr/>
      <dgm:t>
        <a:bodyPr/>
        <a:lstStyle/>
        <a:p>
          <a:r>
            <a:rPr lang="en-GB" b="1" dirty="0"/>
            <a:t>(3) </a:t>
          </a:r>
          <a:r>
            <a:rPr lang="en-GB" dirty="0"/>
            <a:t>Instructions given sequentially on each clock cycle </a:t>
          </a:r>
        </a:p>
      </dgm:t>
    </dgm:pt>
    <dgm:pt modelId="{D3DC42E2-2CF2-0047-B393-BF114333CEDD}" type="parTrans" cxnId="{FD18D84E-5F94-B343-BFCE-6CEC38545FA8}">
      <dgm:prSet/>
      <dgm:spPr/>
      <dgm:t>
        <a:bodyPr/>
        <a:lstStyle/>
        <a:p>
          <a:endParaRPr lang="en-GB"/>
        </a:p>
      </dgm:t>
    </dgm:pt>
    <dgm:pt modelId="{562985D0-9FFB-624C-B9AA-CECB62ACFBB2}" type="sibTrans" cxnId="{FD18D84E-5F94-B343-BFCE-6CEC38545FA8}">
      <dgm:prSet/>
      <dgm:spPr/>
      <dgm:t>
        <a:bodyPr/>
        <a:lstStyle/>
        <a:p>
          <a:endParaRPr lang="en-GB"/>
        </a:p>
      </dgm:t>
    </dgm:pt>
    <dgm:pt modelId="{FFE62AAD-2166-5941-910C-EE962872017D}">
      <dgm:prSet phldrT="[Text]" custT="1"/>
      <dgm:spPr/>
      <dgm:t>
        <a:bodyPr/>
        <a:lstStyle/>
        <a:p>
          <a:r>
            <a:rPr lang="en-CA" sz="1600" dirty="0">
              <a:solidFill>
                <a:srgbClr val="FFFFFF"/>
              </a:solidFill>
            </a:rPr>
            <a:t>Each instruction is given in sequence and executed according to the processors clock speed (number of instructions per second)</a:t>
          </a:r>
          <a:endParaRPr lang="en-GB" sz="1600" dirty="0">
            <a:solidFill>
              <a:srgbClr val="FFFFFF"/>
            </a:solidFill>
          </a:endParaRPr>
        </a:p>
      </dgm:t>
    </dgm:pt>
    <dgm:pt modelId="{22C7BBC5-43DC-8B4E-BE26-FBDD9EF4F7A4}" type="parTrans" cxnId="{EF8E1079-B4DF-8845-86EA-1644EEBEB8DF}">
      <dgm:prSet/>
      <dgm:spPr/>
      <dgm:t>
        <a:bodyPr/>
        <a:lstStyle/>
        <a:p>
          <a:endParaRPr lang="en-GB"/>
        </a:p>
      </dgm:t>
    </dgm:pt>
    <dgm:pt modelId="{DA521918-C2D9-B04B-8B0A-6A3F899861F7}" type="sibTrans" cxnId="{EF8E1079-B4DF-8845-86EA-1644EEBEB8DF}">
      <dgm:prSet/>
      <dgm:spPr/>
      <dgm:t>
        <a:bodyPr/>
        <a:lstStyle/>
        <a:p>
          <a:endParaRPr lang="en-GB"/>
        </a:p>
      </dgm:t>
    </dgm:pt>
    <dgm:pt modelId="{498F4A08-BC4A-B14A-AF64-B9C61A24A678}" type="pres">
      <dgm:prSet presAssocID="{763430C1-D688-BD49-935E-51AFE270AD05}" presName="rootnode" presStyleCnt="0">
        <dgm:presLayoutVars>
          <dgm:chMax/>
          <dgm:chPref/>
          <dgm:dir/>
          <dgm:animLvl val="lvl"/>
        </dgm:presLayoutVars>
      </dgm:prSet>
      <dgm:spPr/>
    </dgm:pt>
    <dgm:pt modelId="{A80C0E27-658A-AD4B-8643-A713951E7673}" type="pres">
      <dgm:prSet presAssocID="{C38537EC-D67A-7A4F-AAF3-301C900BA516}" presName="composite" presStyleCnt="0"/>
      <dgm:spPr/>
    </dgm:pt>
    <dgm:pt modelId="{6E09F78A-D9F9-8944-B130-490774197602}" type="pres">
      <dgm:prSet presAssocID="{C38537EC-D67A-7A4F-AAF3-301C900BA516}" presName="bentUpArrow1" presStyleLbl="alignImgPlace1" presStyleIdx="0" presStyleCnt="2" custLinFactNeighborX="-5552" custLinFactNeighborY="-14487"/>
      <dgm:spPr/>
    </dgm:pt>
    <dgm:pt modelId="{75135256-12A7-3843-840B-34FF94FD4993}" type="pres">
      <dgm:prSet presAssocID="{C38537EC-D67A-7A4F-AAF3-301C900BA516}" presName="ParentText" presStyleLbl="node1" presStyleIdx="0" presStyleCnt="3" custScaleY="77718">
        <dgm:presLayoutVars>
          <dgm:chMax val="1"/>
          <dgm:chPref val="1"/>
          <dgm:bulletEnabled val="1"/>
        </dgm:presLayoutVars>
      </dgm:prSet>
      <dgm:spPr/>
    </dgm:pt>
    <dgm:pt modelId="{0CF125CD-898C-B043-8EEE-F78F5954D678}" type="pres">
      <dgm:prSet presAssocID="{C38537EC-D67A-7A4F-AAF3-301C900BA516}" presName="ChildText" presStyleLbl="revTx" presStyleIdx="0" presStyleCnt="3" custScaleX="315136" custLinFactX="11390" custLinFactNeighborX="100000" custLinFactNeighborY="-847">
        <dgm:presLayoutVars>
          <dgm:chMax val="0"/>
          <dgm:chPref val="0"/>
          <dgm:bulletEnabled val="1"/>
        </dgm:presLayoutVars>
      </dgm:prSet>
      <dgm:spPr/>
    </dgm:pt>
    <dgm:pt modelId="{7CEC5EA1-7BC5-B841-B385-7D551A211FC7}" type="pres">
      <dgm:prSet presAssocID="{BF11F241-8C1D-5B41-8D78-D2F00ADB646A}" presName="sibTrans" presStyleCnt="0"/>
      <dgm:spPr/>
    </dgm:pt>
    <dgm:pt modelId="{1A740456-DA90-9945-A3B5-A03E61A04397}" type="pres">
      <dgm:prSet presAssocID="{26231C9A-2A3B-EE40-B8F7-6DAF09C6B917}" presName="composite" presStyleCnt="0"/>
      <dgm:spPr/>
    </dgm:pt>
    <dgm:pt modelId="{53BF12FD-8F31-DF4A-A8BE-CF6D8B773045}" type="pres">
      <dgm:prSet presAssocID="{26231C9A-2A3B-EE40-B8F7-6DAF09C6B917}" presName="bentUpArrow1" presStyleLbl="alignImgPlace1" presStyleIdx="1" presStyleCnt="2" custLinFactNeighborX="-70176" custLinFactNeighborY="-22179"/>
      <dgm:spPr/>
    </dgm:pt>
    <dgm:pt modelId="{DC733774-6082-2D44-A637-74155F99EE5F}" type="pres">
      <dgm:prSet presAssocID="{26231C9A-2A3B-EE40-B8F7-6DAF09C6B917}" presName="ParentText" presStyleLbl="node1" presStyleIdx="1" presStyleCnt="3" custScaleY="77927" custLinFactNeighborX="-45372" custLinFactNeighborY="-6679">
        <dgm:presLayoutVars>
          <dgm:chMax val="1"/>
          <dgm:chPref val="1"/>
          <dgm:bulletEnabled val="1"/>
        </dgm:presLayoutVars>
      </dgm:prSet>
      <dgm:spPr/>
    </dgm:pt>
    <dgm:pt modelId="{F79D992D-8BC5-5244-BCBB-09EF939D6BA2}" type="pres">
      <dgm:prSet presAssocID="{26231C9A-2A3B-EE40-B8F7-6DAF09C6B917}" presName="ChildText" presStyleLbl="revTx" presStyleIdx="1" presStyleCnt="3" custScaleX="327231" custLinFactNeighborX="67372" custLinFactNeighborY="-12862">
        <dgm:presLayoutVars>
          <dgm:chMax val="0"/>
          <dgm:chPref val="0"/>
          <dgm:bulletEnabled val="1"/>
        </dgm:presLayoutVars>
      </dgm:prSet>
      <dgm:spPr/>
    </dgm:pt>
    <dgm:pt modelId="{7D6785D9-1B64-EE48-9545-3E4CBFD9789A}" type="pres">
      <dgm:prSet presAssocID="{D32505F3-9836-F447-9BCF-C705603DDC37}" presName="sibTrans" presStyleCnt="0"/>
      <dgm:spPr/>
    </dgm:pt>
    <dgm:pt modelId="{B894D074-DCC6-624E-A91C-34DC246C50F1}" type="pres">
      <dgm:prSet presAssocID="{CB248502-87D4-0741-BA45-CFE58D6A5DA9}" presName="composite" presStyleCnt="0"/>
      <dgm:spPr/>
    </dgm:pt>
    <dgm:pt modelId="{F9EB1D0C-6F2A-C247-A582-8B824F193BD1}" type="pres">
      <dgm:prSet presAssocID="{CB248502-87D4-0741-BA45-CFE58D6A5DA9}" presName="ParentText" presStyleLbl="node1" presStyleIdx="2" presStyleCnt="3" custScaleY="79075" custLinFactNeighborX="-87306" custLinFactNeighborY="-10533">
        <dgm:presLayoutVars>
          <dgm:chMax val="1"/>
          <dgm:chPref val="1"/>
          <dgm:bulletEnabled val="1"/>
        </dgm:presLayoutVars>
      </dgm:prSet>
      <dgm:spPr/>
    </dgm:pt>
    <dgm:pt modelId="{6EAFAD57-A99B-E940-82BF-B1FEB80E44B4}" type="pres">
      <dgm:prSet presAssocID="{CB248502-87D4-0741-BA45-CFE58D6A5DA9}" presName="FinalChildText" presStyleLbl="revTx" presStyleIdx="2" presStyleCnt="3" custScaleX="320701" custLinFactNeighborX="-442" custLinFactNeighborY="-14216">
        <dgm:presLayoutVars>
          <dgm:chMax val="0"/>
          <dgm:chPref val="0"/>
          <dgm:bulletEnabled val="1"/>
        </dgm:presLayoutVars>
      </dgm:prSet>
      <dgm:spPr/>
    </dgm:pt>
  </dgm:ptLst>
  <dgm:cxnLst>
    <dgm:cxn modelId="{01AC242C-93BD-EF48-896D-4C73A323F085}" srcId="{C38537EC-D67A-7A4F-AAF3-301C900BA516}" destId="{D2892AB7-6403-B244-B3BC-65D06D91C61E}" srcOrd="0" destOrd="0" parTransId="{E41E6ACE-A8FE-4748-A9AE-F535F168A0F3}" sibTransId="{EDA3ACF4-4E80-764B-8DC1-363866A05F42}"/>
    <dgm:cxn modelId="{8D2A9D3A-71D3-AB48-A308-0ED7E4E9A3F4}" srcId="{763430C1-D688-BD49-935E-51AFE270AD05}" destId="{C38537EC-D67A-7A4F-AAF3-301C900BA516}" srcOrd="0" destOrd="0" parTransId="{DF232290-BF57-3043-A1DA-F699C4828116}" sibTransId="{BF11F241-8C1D-5B41-8D78-D2F00ADB646A}"/>
    <dgm:cxn modelId="{4617C942-C63D-394E-8B63-4D58C83B413A}" srcId="{26231C9A-2A3B-EE40-B8F7-6DAF09C6B917}" destId="{5FC89CA0-E809-6442-8B73-09E817BD8234}" srcOrd="0" destOrd="0" parTransId="{17FA6A21-6DC9-7B49-98F3-516304CD77A7}" sibTransId="{E4491BAD-2DB5-DD4C-A96D-28BC7BB769C2}"/>
    <dgm:cxn modelId="{FD18D84E-5F94-B343-BFCE-6CEC38545FA8}" srcId="{763430C1-D688-BD49-935E-51AFE270AD05}" destId="{CB248502-87D4-0741-BA45-CFE58D6A5DA9}" srcOrd="2" destOrd="0" parTransId="{D3DC42E2-2CF2-0047-B393-BF114333CEDD}" sibTransId="{562985D0-9FFB-624C-B9AA-CECB62ACFBB2}"/>
    <dgm:cxn modelId="{6554CA57-769C-CC42-9952-2D286655CC5D}" srcId="{763430C1-D688-BD49-935E-51AFE270AD05}" destId="{26231C9A-2A3B-EE40-B8F7-6DAF09C6B917}" srcOrd="1" destOrd="0" parTransId="{B7EB603E-0EF1-A142-B277-465ED8E64B73}" sibTransId="{D32505F3-9836-F447-9BCF-C705603DDC37}"/>
    <dgm:cxn modelId="{AC1C9F5A-2192-594E-8C24-12710E7414C7}" type="presOf" srcId="{CB248502-87D4-0741-BA45-CFE58D6A5DA9}" destId="{F9EB1D0C-6F2A-C247-A582-8B824F193BD1}" srcOrd="0" destOrd="0" presId="urn:microsoft.com/office/officeart/2005/8/layout/StepDownProcess"/>
    <dgm:cxn modelId="{C4D27F6E-5575-7C4A-AD01-924434061EAC}" type="presOf" srcId="{C38537EC-D67A-7A4F-AAF3-301C900BA516}" destId="{75135256-12A7-3843-840B-34FF94FD4993}" srcOrd="0" destOrd="0" presId="urn:microsoft.com/office/officeart/2005/8/layout/StepDownProcess"/>
    <dgm:cxn modelId="{EF8E1079-B4DF-8845-86EA-1644EEBEB8DF}" srcId="{CB248502-87D4-0741-BA45-CFE58D6A5DA9}" destId="{FFE62AAD-2166-5941-910C-EE962872017D}" srcOrd="0" destOrd="0" parTransId="{22C7BBC5-43DC-8B4E-BE26-FBDD9EF4F7A4}" sibTransId="{DA521918-C2D9-B04B-8B0A-6A3F899861F7}"/>
    <dgm:cxn modelId="{6A4119A6-C553-B045-94F8-D78A6EC0B251}" type="presOf" srcId="{5FC89CA0-E809-6442-8B73-09E817BD8234}" destId="{F79D992D-8BC5-5244-BCBB-09EF939D6BA2}" srcOrd="0" destOrd="0" presId="urn:microsoft.com/office/officeart/2005/8/layout/StepDownProcess"/>
    <dgm:cxn modelId="{2ACE1DB3-FA9C-FD44-92DA-250CF05A34CD}" type="presOf" srcId="{FFE62AAD-2166-5941-910C-EE962872017D}" destId="{6EAFAD57-A99B-E940-82BF-B1FEB80E44B4}" srcOrd="0" destOrd="0" presId="urn:microsoft.com/office/officeart/2005/8/layout/StepDownProcess"/>
    <dgm:cxn modelId="{42D8BFBB-D2F5-E241-B9E8-F63E2A386975}" type="presOf" srcId="{26231C9A-2A3B-EE40-B8F7-6DAF09C6B917}" destId="{DC733774-6082-2D44-A637-74155F99EE5F}" srcOrd="0" destOrd="0" presId="urn:microsoft.com/office/officeart/2005/8/layout/StepDownProcess"/>
    <dgm:cxn modelId="{ABAD4ABD-0FE9-2F4D-9F66-4B19A18E6549}" type="presOf" srcId="{D2892AB7-6403-B244-B3BC-65D06D91C61E}" destId="{0CF125CD-898C-B043-8EEE-F78F5954D678}" srcOrd="0" destOrd="0" presId="urn:microsoft.com/office/officeart/2005/8/layout/StepDownProcess"/>
    <dgm:cxn modelId="{198FA9FD-A434-DF46-B17F-0DBCF94F5910}" type="presOf" srcId="{763430C1-D688-BD49-935E-51AFE270AD05}" destId="{498F4A08-BC4A-B14A-AF64-B9C61A24A678}" srcOrd="0" destOrd="0" presId="urn:microsoft.com/office/officeart/2005/8/layout/StepDownProcess"/>
    <dgm:cxn modelId="{499E3F42-8852-004B-BA5C-C5AF42F131D2}" type="presParOf" srcId="{498F4A08-BC4A-B14A-AF64-B9C61A24A678}" destId="{A80C0E27-658A-AD4B-8643-A713951E7673}" srcOrd="0" destOrd="0" presId="urn:microsoft.com/office/officeart/2005/8/layout/StepDownProcess"/>
    <dgm:cxn modelId="{CE3118D9-0B59-D44B-AAA4-21DC761D7AE4}" type="presParOf" srcId="{A80C0E27-658A-AD4B-8643-A713951E7673}" destId="{6E09F78A-D9F9-8944-B130-490774197602}" srcOrd="0" destOrd="0" presId="urn:microsoft.com/office/officeart/2005/8/layout/StepDownProcess"/>
    <dgm:cxn modelId="{62F85EF0-D5CD-E240-B9F6-DDC933493595}" type="presParOf" srcId="{A80C0E27-658A-AD4B-8643-A713951E7673}" destId="{75135256-12A7-3843-840B-34FF94FD4993}" srcOrd="1" destOrd="0" presId="urn:microsoft.com/office/officeart/2005/8/layout/StepDownProcess"/>
    <dgm:cxn modelId="{4CE4AD17-5FDB-8948-9DD0-5626C3ECEFE1}" type="presParOf" srcId="{A80C0E27-658A-AD4B-8643-A713951E7673}" destId="{0CF125CD-898C-B043-8EEE-F78F5954D678}" srcOrd="2" destOrd="0" presId="urn:microsoft.com/office/officeart/2005/8/layout/StepDownProcess"/>
    <dgm:cxn modelId="{619D6411-64D3-FA40-9736-55F6AC12C19E}" type="presParOf" srcId="{498F4A08-BC4A-B14A-AF64-B9C61A24A678}" destId="{7CEC5EA1-7BC5-B841-B385-7D551A211FC7}" srcOrd="1" destOrd="0" presId="urn:microsoft.com/office/officeart/2005/8/layout/StepDownProcess"/>
    <dgm:cxn modelId="{A67AD1D8-B853-DF42-B2BA-E5D302EDD9E3}" type="presParOf" srcId="{498F4A08-BC4A-B14A-AF64-B9C61A24A678}" destId="{1A740456-DA90-9945-A3B5-A03E61A04397}" srcOrd="2" destOrd="0" presId="urn:microsoft.com/office/officeart/2005/8/layout/StepDownProcess"/>
    <dgm:cxn modelId="{29E63A9B-C270-9E49-9BCE-F69152F99EB5}" type="presParOf" srcId="{1A740456-DA90-9945-A3B5-A03E61A04397}" destId="{53BF12FD-8F31-DF4A-A8BE-CF6D8B773045}" srcOrd="0" destOrd="0" presId="urn:microsoft.com/office/officeart/2005/8/layout/StepDownProcess"/>
    <dgm:cxn modelId="{C3F7F3E5-3A1F-3748-9459-9DC86DB39400}" type="presParOf" srcId="{1A740456-DA90-9945-A3B5-A03E61A04397}" destId="{DC733774-6082-2D44-A637-74155F99EE5F}" srcOrd="1" destOrd="0" presId="urn:microsoft.com/office/officeart/2005/8/layout/StepDownProcess"/>
    <dgm:cxn modelId="{5A5E452F-B8AD-4D48-9328-87BDFF98B1FB}" type="presParOf" srcId="{1A740456-DA90-9945-A3B5-A03E61A04397}" destId="{F79D992D-8BC5-5244-BCBB-09EF939D6BA2}" srcOrd="2" destOrd="0" presId="urn:microsoft.com/office/officeart/2005/8/layout/StepDownProcess"/>
    <dgm:cxn modelId="{5381961C-0CA6-AF48-938C-13191C57FE68}" type="presParOf" srcId="{498F4A08-BC4A-B14A-AF64-B9C61A24A678}" destId="{7D6785D9-1B64-EE48-9545-3E4CBFD9789A}" srcOrd="3" destOrd="0" presId="urn:microsoft.com/office/officeart/2005/8/layout/StepDownProcess"/>
    <dgm:cxn modelId="{74FD8D18-22B2-A24E-9387-68BA2556FBD4}" type="presParOf" srcId="{498F4A08-BC4A-B14A-AF64-B9C61A24A678}" destId="{B894D074-DCC6-624E-A91C-34DC246C50F1}" srcOrd="4" destOrd="0" presId="urn:microsoft.com/office/officeart/2005/8/layout/StepDownProcess"/>
    <dgm:cxn modelId="{E9AC1143-A768-C345-BF2D-C9985BF9DF3A}" type="presParOf" srcId="{B894D074-DCC6-624E-A91C-34DC246C50F1}" destId="{F9EB1D0C-6F2A-C247-A582-8B824F193BD1}" srcOrd="0" destOrd="0" presId="urn:microsoft.com/office/officeart/2005/8/layout/StepDownProcess"/>
    <dgm:cxn modelId="{652DA653-135B-0A42-81CA-05E30E2D335A}" type="presParOf" srcId="{B894D074-DCC6-624E-A91C-34DC246C50F1}" destId="{6EAFAD57-A99B-E940-82BF-B1FEB80E44B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9F78A-D9F9-8944-B130-490774197602}">
      <dsp:nvSpPr>
        <dsp:cNvPr id="0" name=""/>
        <dsp:cNvSpPr/>
      </dsp:nvSpPr>
      <dsp:spPr>
        <a:xfrm rot="5400000">
          <a:off x="297584" y="116842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35256-12A7-3843-840B-34FF94FD4993}">
      <dsp:nvSpPr>
        <dsp:cNvPr id="0" name=""/>
        <dsp:cNvSpPr/>
      </dsp:nvSpPr>
      <dsp:spPr>
        <a:xfrm>
          <a:off x="24777" y="42782"/>
          <a:ext cx="2276520" cy="123842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(1) </a:t>
          </a:r>
          <a:r>
            <a:rPr lang="en-GB" sz="1800" kern="1200" dirty="0"/>
            <a:t>Python converts to machine code </a:t>
          </a:r>
        </a:p>
      </dsp:txBody>
      <dsp:txXfrm>
        <a:off x="85243" y="103248"/>
        <a:ext cx="2155588" cy="1117497"/>
      </dsp:txXfrm>
    </dsp:sp>
    <dsp:sp modelId="{0CF125CD-898C-B043-8EEE-F78F5954D678}">
      <dsp:nvSpPr>
        <dsp:cNvPr id="0" name=""/>
        <dsp:cNvSpPr/>
      </dsp:nvSpPr>
      <dsp:spPr>
        <a:xfrm>
          <a:off x="2364580" y="6318"/>
          <a:ext cx="521778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Python takes human-readable instructions and converts this to machine code (binary: 1s and 0s)</a:t>
          </a:r>
          <a:endParaRPr lang="en-GB" sz="1600" kern="1200" dirty="0">
            <a:solidFill>
              <a:srgbClr val="FFFFFF"/>
            </a:solidFill>
          </a:endParaRPr>
        </a:p>
      </dsp:txBody>
      <dsp:txXfrm>
        <a:off x="2364580" y="6318"/>
        <a:ext cx="5217783" cy="1287929"/>
      </dsp:txXfrm>
    </dsp:sp>
    <dsp:sp modelId="{53BF12FD-8F31-DF4A-A8BE-CF6D8B773045}">
      <dsp:nvSpPr>
        <dsp:cNvPr id="0" name=""/>
        <dsp:cNvSpPr/>
      </dsp:nvSpPr>
      <dsp:spPr>
        <a:xfrm rot="5400000">
          <a:off x="2045021" y="270244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733774-6082-2D44-A637-74155F99EE5F}">
      <dsp:nvSpPr>
        <dsp:cNvPr id="0" name=""/>
        <dsp:cNvSpPr/>
      </dsp:nvSpPr>
      <dsp:spPr>
        <a:xfrm>
          <a:off x="1734246" y="1572728"/>
          <a:ext cx="2276520" cy="124175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(2) </a:t>
          </a:r>
          <a:r>
            <a:rPr lang="en-GB" sz="1800" kern="1200" dirty="0"/>
            <a:t>Machine code determines transistor voltages</a:t>
          </a:r>
        </a:p>
      </dsp:txBody>
      <dsp:txXfrm>
        <a:off x="1794875" y="1633357"/>
        <a:ext cx="2155262" cy="1120501"/>
      </dsp:txXfrm>
    </dsp:sp>
    <dsp:sp modelId="{F79D992D-8BC5-5244-BCBB-09EF939D6BA2}">
      <dsp:nvSpPr>
        <dsp:cNvPr id="0" name=""/>
        <dsp:cNvSpPr/>
      </dsp:nvSpPr>
      <dsp:spPr>
        <a:xfrm>
          <a:off x="4278005" y="1489614"/>
          <a:ext cx="541804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This sequence of 1s and 0s determines which transistors in the CPU are ON and OFF, representing one specific instruction for the machine</a:t>
          </a:r>
          <a:endParaRPr lang="en-GB" sz="1600" kern="1200" dirty="0">
            <a:solidFill>
              <a:srgbClr val="FFFFFF"/>
            </a:solidFill>
          </a:endParaRPr>
        </a:p>
      </dsp:txBody>
      <dsp:txXfrm>
        <a:off x="4278005" y="1489614"/>
        <a:ext cx="5418043" cy="1287929"/>
      </dsp:txXfrm>
    </dsp:sp>
    <dsp:sp modelId="{F9EB1D0C-6F2A-C247-A582-8B824F193BD1}">
      <dsp:nvSpPr>
        <dsp:cNvPr id="0" name=""/>
        <dsp:cNvSpPr/>
      </dsp:nvSpPr>
      <dsp:spPr>
        <a:xfrm>
          <a:off x="3521981" y="3140208"/>
          <a:ext cx="2276520" cy="126005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(3) </a:t>
          </a:r>
          <a:r>
            <a:rPr lang="en-GB" sz="1800" kern="1200" dirty="0"/>
            <a:t>Instructions given sequentially on each clock cycle </a:t>
          </a:r>
        </a:p>
      </dsp:txBody>
      <dsp:txXfrm>
        <a:off x="3583503" y="3201730"/>
        <a:ext cx="2153476" cy="1137008"/>
      </dsp:txXfrm>
    </dsp:sp>
    <dsp:sp modelId="{6EAFAD57-A99B-E940-82BF-B1FEB80E44B4}">
      <dsp:nvSpPr>
        <dsp:cNvPr id="0" name=""/>
        <dsp:cNvSpPr/>
      </dsp:nvSpPr>
      <dsp:spPr>
        <a:xfrm>
          <a:off x="5951623" y="3110215"/>
          <a:ext cx="5309924"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Each instruction is given in sequence and executed according to the processors clock speed (number of instructions per second)</a:t>
          </a:r>
          <a:endParaRPr lang="en-GB" sz="1600" kern="1200" dirty="0">
            <a:solidFill>
              <a:srgbClr val="FFFFFF"/>
            </a:solidFill>
          </a:endParaRPr>
        </a:p>
      </dsp:txBody>
      <dsp:txXfrm>
        <a:off x="5951623" y="3110215"/>
        <a:ext cx="5309924" cy="128792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209304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26</a:t>
            </a:fld>
            <a:endParaRPr lang="en-US"/>
          </a:p>
        </p:txBody>
      </p:sp>
    </p:spTree>
    <p:extLst>
      <p:ext uri="{BB962C8B-B14F-4D97-AF65-F5344CB8AC3E}">
        <p14:creationId xmlns:p14="http://schemas.microsoft.com/office/powerpoint/2010/main" val="3334116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28</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Coming full circle back to our initial discussion about parts of a computer and CPU</a:t>
            </a:r>
          </a:p>
          <a:p>
            <a:endParaRPr lang="en-CA" dirty="0"/>
          </a:p>
          <a:p>
            <a:r>
              <a:rPr lang="en-CA" dirty="0"/>
              <a:t>These transistors are made from rare  silicon, are we are fully dependent on our mining engineers to extract and purify silicon.</a:t>
            </a:r>
          </a:p>
        </p:txBody>
      </p:sp>
      <p:sp>
        <p:nvSpPr>
          <p:cNvPr id="4" name="Slide Number Placeholder 3"/>
          <p:cNvSpPr>
            <a:spLocks noGrp="1"/>
          </p:cNvSpPr>
          <p:nvPr>
            <p:ph type="sldNum" sz="quarter" idx="5"/>
          </p:nvPr>
        </p:nvSpPr>
        <p:spPr/>
        <p:txBody>
          <a:bodyPr/>
          <a:lstStyle/>
          <a:p>
            <a:fld id="{C723D110-B33C-3E49-B5DC-7F1369944E63}" type="slidenum">
              <a:rPr lang="en-US" smtClean="0"/>
              <a:t>30</a:t>
            </a:fld>
            <a:endParaRPr lang="en-US"/>
          </a:p>
        </p:txBody>
      </p:sp>
    </p:spTree>
    <p:extLst>
      <p:ext uri="{BB962C8B-B14F-4D97-AF65-F5344CB8AC3E}">
        <p14:creationId xmlns:p14="http://schemas.microsoft.com/office/powerpoint/2010/main" val="59974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31</a:t>
            </a:fld>
            <a:endParaRPr lang="en-US"/>
          </a:p>
        </p:txBody>
      </p:sp>
    </p:spTree>
    <p:extLst>
      <p:ext uri="{BB962C8B-B14F-4D97-AF65-F5344CB8AC3E}">
        <p14:creationId xmlns:p14="http://schemas.microsoft.com/office/powerpoint/2010/main" val="396669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33</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34</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35</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Goes into more detail in next slides</a:t>
            </a:r>
          </a:p>
          <a:p>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299925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292259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Anaconda comes with some built-in, Spyder, VS Code, PyCharm - </a:t>
            </a:r>
            <a:r>
              <a:rPr lang="en-CA" dirty="0" err="1"/>
              <a:t>recommiending</a:t>
            </a:r>
            <a:r>
              <a:rPr lang="en-CA" dirty="0"/>
              <a:t> PyCharm</a:t>
            </a:r>
          </a:p>
          <a:p>
            <a:endParaRPr lang="en-CA" dirty="0"/>
          </a:p>
          <a:p>
            <a:r>
              <a:rPr lang="en-CA" dirty="0" err="1"/>
              <a:t>Poycharm</a:t>
            </a:r>
            <a:r>
              <a:rPr lang="en-CA" dirty="0"/>
              <a:t> Professional VS Community</a:t>
            </a:r>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79947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Moving on from PyCharm to </a:t>
            </a:r>
            <a:r>
              <a:rPr lang="en-GB" dirty="0" err="1">
                <a:effectLst/>
                <a:latin typeface="Helvetica Neue" panose="02000503000000020004" pitchFamily="2" charset="0"/>
              </a:rPr>
              <a:t>Jupyter</a:t>
            </a:r>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389458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get this working RIGHT NOW, don’t stress, use the </a:t>
            </a:r>
            <a:r>
              <a:rPr lang="en-CA" dirty="0" err="1"/>
              <a:t>jupyter</a:t>
            </a:r>
            <a:r>
              <a:rPr lang="en-CA" dirty="0"/>
              <a:t> hub link today and follow along.</a:t>
            </a:r>
          </a:p>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213288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1955640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will usually have active breakout sessions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23</a:t>
            </a:fld>
            <a:endParaRPr lang="en-US"/>
          </a:p>
        </p:txBody>
      </p:sp>
    </p:spTree>
    <p:extLst>
      <p:ext uri="{BB962C8B-B14F-4D97-AF65-F5344CB8AC3E}">
        <p14:creationId xmlns:p14="http://schemas.microsoft.com/office/powerpoint/2010/main" val="42210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gi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4" name="TextBox 3">
            <a:extLst>
              <a:ext uri="{FF2B5EF4-FFF2-40B4-BE49-F238E27FC236}">
                <a16:creationId xmlns:a16="http://schemas.microsoft.com/office/drawing/2014/main" id="{9358C217-E03C-80FB-E2BD-A91BD7E7550A}"/>
              </a:ext>
            </a:extLst>
          </p:cNvPr>
          <p:cNvSpPr txBox="1"/>
          <p:nvPr/>
        </p:nvSpPr>
        <p:spPr>
          <a:xfrm>
            <a:off x="335947" y="4741015"/>
            <a:ext cx="5164560"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1 released Wednesday AM</a:t>
            </a:r>
          </a:p>
          <a:p>
            <a:pPr marL="285750" indent="-285750">
              <a:buFont typeface="Arial" panose="020B0604020202020204" pitchFamily="34" charset="0"/>
              <a:buChar char="•"/>
            </a:pPr>
            <a:r>
              <a:rPr lang="en-CA" dirty="0"/>
              <a:t>Reflection 1 released Thursday at 11 AM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Practical/Lab section – Friday 1-4 PM</a:t>
            </a:r>
          </a:p>
        </p:txBody>
      </p:sp>
      <p:pic>
        <p:nvPicPr>
          <p:cNvPr id="6" name="Picture 5" descr="A comic strip of stick figures&#10;&#10;Description automatically generated">
            <a:extLst>
              <a:ext uri="{FF2B5EF4-FFF2-40B4-BE49-F238E27FC236}">
                <a16:creationId xmlns:a16="http://schemas.microsoft.com/office/drawing/2014/main" id="{177C725E-8063-75E0-F959-B1C0CB4B5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138" y="1009449"/>
            <a:ext cx="4484915" cy="5090985"/>
          </a:xfrm>
          <a:prstGeom prst="rect">
            <a:avLst/>
          </a:prstGeom>
        </p:spPr>
      </p:pic>
    </p:spTree>
    <p:extLst>
      <p:ext uri="{BB962C8B-B14F-4D97-AF65-F5344CB8AC3E}">
        <p14:creationId xmlns:p14="http://schemas.microsoft.com/office/powerpoint/2010/main" val="21389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F959-44F5-F89B-0EBB-C5A4668791F4}"/>
              </a:ext>
            </a:extLst>
          </p:cNvPr>
          <p:cNvSpPr>
            <a:spLocks noGrp="1"/>
          </p:cNvSpPr>
          <p:nvPr>
            <p:ph type="title"/>
          </p:nvPr>
        </p:nvSpPr>
        <p:spPr/>
        <p:txBody>
          <a:bodyPr>
            <a:normAutofit fontScale="90000"/>
          </a:bodyPr>
          <a:lstStyle/>
          <a:p>
            <a:r>
              <a:rPr lang="en-CA" dirty="0"/>
              <a:t>Feeling Confused?</a:t>
            </a:r>
          </a:p>
        </p:txBody>
      </p:sp>
      <p:sp>
        <p:nvSpPr>
          <p:cNvPr id="3" name="Content Placeholder 2">
            <a:extLst>
              <a:ext uri="{FF2B5EF4-FFF2-40B4-BE49-F238E27FC236}">
                <a16:creationId xmlns:a16="http://schemas.microsoft.com/office/drawing/2014/main" id="{B51D3757-F9B8-4C11-AB0A-1EED09666BD0}"/>
              </a:ext>
            </a:extLst>
          </p:cNvPr>
          <p:cNvSpPr>
            <a:spLocks noGrp="1"/>
          </p:cNvSpPr>
          <p:nvPr>
            <p:ph idx="1"/>
          </p:nvPr>
        </p:nvSpPr>
        <p:spPr>
          <a:xfrm>
            <a:off x="721800" y="1564366"/>
            <a:ext cx="10515600" cy="4835479"/>
          </a:xfrm>
        </p:spPr>
        <p:txBody>
          <a:bodyPr/>
          <a:lstStyle/>
          <a:p>
            <a:r>
              <a:rPr lang="en-CA" dirty="0"/>
              <a:t>Modules -&gt; Course Resources -&gt; How Does That Work?</a:t>
            </a:r>
          </a:p>
        </p:txBody>
      </p:sp>
      <p:pic>
        <p:nvPicPr>
          <p:cNvPr id="4" name="Picture 3" descr="A screenshot of a computer&#10;&#10;Description automatically generated">
            <a:extLst>
              <a:ext uri="{FF2B5EF4-FFF2-40B4-BE49-F238E27FC236}">
                <a16:creationId xmlns:a16="http://schemas.microsoft.com/office/drawing/2014/main" id="{CE37C671-CBAB-B803-B02C-A6C584AF2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00" y="2054224"/>
            <a:ext cx="10632000" cy="4681740"/>
          </a:xfrm>
          <a:prstGeom prst="rect">
            <a:avLst/>
          </a:prstGeom>
        </p:spPr>
      </p:pic>
    </p:spTree>
    <p:extLst>
      <p:ext uri="{BB962C8B-B14F-4D97-AF65-F5344CB8AC3E}">
        <p14:creationId xmlns:p14="http://schemas.microsoft.com/office/powerpoint/2010/main" val="329515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370-688D-1C69-8A09-DC89AB7D170F}"/>
              </a:ext>
            </a:extLst>
          </p:cNvPr>
          <p:cNvSpPr>
            <a:spLocks noGrp="1"/>
          </p:cNvSpPr>
          <p:nvPr>
            <p:ph type="title"/>
          </p:nvPr>
        </p:nvSpPr>
        <p:spPr/>
        <p:txBody>
          <a:bodyPr>
            <a:normAutofit fontScale="90000"/>
          </a:bodyPr>
          <a:lstStyle/>
          <a:p>
            <a:r>
              <a:rPr lang="en-CA" dirty="0"/>
              <a:t>Using an Integrated Development Environment (IDE)</a:t>
            </a:r>
          </a:p>
        </p:txBody>
      </p:sp>
      <p:sp>
        <p:nvSpPr>
          <p:cNvPr id="3" name="Content Placeholder 2">
            <a:extLst>
              <a:ext uri="{FF2B5EF4-FFF2-40B4-BE49-F238E27FC236}">
                <a16:creationId xmlns:a16="http://schemas.microsoft.com/office/drawing/2014/main" id="{43862CED-66D4-2419-C23C-F119328940F7}"/>
              </a:ext>
            </a:extLst>
          </p:cNvPr>
          <p:cNvSpPr>
            <a:spLocks noGrp="1"/>
          </p:cNvSpPr>
          <p:nvPr>
            <p:ph idx="1"/>
          </p:nvPr>
        </p:nvSpPr>
        <p:spPr/>
        <p:txBody>
          <a:bodyPr>
            <a:normAutofit fontScale="92500" lnSpcReduction="10000"/>
          </a:bodyPr>
          <a:lstStyle/>
          <a:p>
            <a:r>
              <a:rPr lang="en-CA" dirty="0"/>
              <a:t>IDEs are programs that provides tools and features to programmers in a unified environment</a:t>
            </a:r>
          </a:p>
          <a:p>
            <a:r>
              <a:rPr lang="en-CA" dirty="0"/>
              <a:t>IDEs often include:</a:t>
            </a:r>
          </a:p>
          <a:p>
            <a:pPr lvl="1"/>
            <a:r>
              <a:rPr lang="en-CA" dirty="0"/>
              <a:t>A code editor</a:t>
            </a:r>
          </a:p>
          <a:p>
            <a:pPr lvl="2"/>
            <a:r>
              <a:rPr lang="en-CA" dirty="0"/>
              <a:t>A place to type and edit code, usually with colour-coded syntax highlighting to improve readability</a:t>
            </a:r>
          </a:p>
          <a:p>
            <a:pPr lvl="1"/>
            <a:r>
              <a:rPr lang="en-CA" dirty="0"/>
              <a:t>Code compilers or interpreters</a:t>
            </a:r>
          </a:p>
          <a:p>
            <a:pPr lvl="2"/>
            <a:r>
              <a:rPr lang="en-CA" dirty="0"/>
              <a:t>Turns the readable Python code into something the machine can understand</a:t>
            </a:r>
          </a:p>
          <a:p>
            <a:pPr lvl="1"/>
            <a:r>
              <a:rPr lang="en-CA" dirty="0"/>
              <a:t>Debuggers</a:t>
            </a:r>
          </a:p>
          <a:p>
            <a:pPr lvl="2"/>
            <a:r>
              <a:rPr lang="en-CA" dirty="0"/>
              <a:t>Pause the code at pre-determined locations and go line-by-line through your code</a:t>
            </a:r>
          </a:p>
          <a:p>
            <a:pPr lvl="1"/>
            <a:r>
              <a:rPr lang="en-CA" dirty="0"/>
              <a:t>Version Control (i.e., git)</a:t>
            </a:r>
          </a:p>
          <a:p>
            <a:pPr lvl="1"/>
            <a:r>
              <a:rPr lang="en-CA" dirty="0"/>
              <a:t>Code navigation tools</a:t>
            </a:r>
          </a:p>
          <a:p>
            <a:pPr lvl="1"/>
            <a:r>
              <a:rPr lang="en-CA" dirty="0"/>
              <a:t>A Built-in terminal </a:t>
            </a:r>
          </a:p>
          <a:p>
            <a:pPr lvl="1"/>
            <a:r>
              <a:rPr lang="en-CA" dirty="0"/>
              <a:t>Integrated documentation (access to help resources from within the IDE)</a:t>
            </a:r>
          </a:p>
          <a:p>
            <a:endParaRPr lang="en-CA" dirty="0"/>
          </a:p>
        </p:txBody>
      </p:sp>
    </p:spTree>
    <p:extLst>
      <p:ext uri="{BB962C8B-B14F-4D97-AF65-F5344CB8AC3E}">
        <p14:creationId xmlns:p14="http://schemas.microsoft.com/office/powerpoint/2010/main" val="60351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29F8-9DD9-577F-3FDF-7A105C6616DA}"/>
              </a:ext>
            </a:extLst>
          </p:cNvPr>
          <p:cNvSpPr>
            <a:spLocks noGrp="1"/>
          </p:cNvSpPr>
          <p:nvPr>
            <p:ph type="title"/>
          </p:nvPr>
        </p:nvSpPr>
        <p:spPr/>
        <p:txBody>
          <a:bodyPr>
            <a:normAutofit fontScale="90000"/>
          </a:bodyPr>
          <a:lstStyle/>
          <a:p>
            <a:r>
              <a:rPr lang="en-CA" dirty="0"/>
              <a:t>Which should IDE to use?</a:t>
            </a:r>
          </a:p>
        </p:txBody>
      </p:sp>
      <p:sp>
        <p:nvSpPr>
          <p:cNvPr id="3" name="Content Placeholder 2">
            <a:extLst>
              <a:ext uri="{FF2B5EF4-FFF2-40B4-BE49-F238E27FC236}">
                <a16:creationId xmlns:a16="http://schemas.microsoft.com/office/drawing/2014/main" id="{5B9B2EAD-51E2-FF85-F4A9-92438B5898CE}"/>
              </a:ext>
            </a:extLst>
          </p:cNvPr>
          <p:cNvSpPr>
            <a:spLocks noGrp="1"/>
          </p:cNvSpPr>
          <p:nvPr>
            <p:ph idx="1"/>
          </p:nvPr>
        </p:nvSpPr>
        <p:spPr/>
        <p:txBody>
          <a:bodyPr>
            <a:normAutofit fontScale="85000" lnSpcReduction="20000"/>
          </a:bodyPr>
          <a:lstStyle/>
          <a:p>
            <a:r>
              <a:rPr lang="en-CA" dirty="0"/>
              <a:t>IDLE is the official IDE included with Python that provides a basic environment for editing and running programs</a:t>
            </a:r>
          </a:p>
          <a:p>
            <a:r>
              <a:rPr lang="en-CA" dirty="0"/>
              <a:t>Other popular IDEs differ in features and supported programming languages</a:t>
            </a:r>
          </a:p>
          <a:p>
            <a:r>
              <a:rPr lang="en-CA" dirty="0"/>
              <a:t>Popular IDEs include:</a:t>
            </a:r>
          </a:p>
          <a:p>
            <a:pPr lvl="1"/>
            <a:r>
              <a:rPr lang="en-CA" dirty="0"/>
              <a:t>Visual Studio / VS Code (Microsoft)</a:t>
            </a:r>
          </a:p>
          <a:p>
            <a:pPr lvl="1"/>
            <a:r>
              <a:rPr lang="en-CA" dirty="0" err="1"/>
              <a:t>Xcode</a:t>
            </a:r>
            <a:r>
              <a:rPr lang="en-CA" dirty="0"/>
              <a:t> (Apple)</a:t>
            </a:r>
          </a:p>
          <a:p>
            <a:pPr lvl="1"/>
            <a:r>
              <a:rPr lang="en-CA" dirty="0"/>
              <a:t>Android Studio (Google)</a:t>
            </a:r>
          </a:p>
          <a:p>
            <a:pPr lvl="1"/>
            <a:r>
              <a:rPr lang="en-CA" dirty="0"/>
              <a:t>PyCharm</a:t>
            </a:r>
          </a:p>
          <a:p>
            <a:pPr lvl="1"/>
            <a:r>
              <a:rPr lang="en-CA" dirty="0" err="1"/>
              <a:t>Jupyter</a:t>
            </a:r>
            <a:r>
              <a:rPr lang="en-CA" dirty="0"/>
              <a:t> (web-based)</a:t>
            </a:r>
          </a:p>
          <a:p>
            <a:pPr lvl="1"/>
            <a:r>
              <a:rPr lang="en-CA" dirty="0"/>
              <a:t>NetBeans</a:t>
            </a:r>
          </a:p>
          <a:p>
            <a:pPr lvl="1"/>
            <a:r>
              <a:rPr lang="en-CA" dirty="0"/>
              <a:t>Eclipse</a:t>
            </a:r>
          </a:p>
          <a:p>
            <a:pPr marL="0" indent="0">
              <a:buNone/>
            </a:pPr>
            <a:endParaRPr lang="en-CA" dirty="0"/>
          </a:p>
          <a:p>
            <a:r>
              <a:rPr lang="en-CA" dirty="0"/>
              <a:t>This course will both </a:t>
            </a:r>
            <a:r>
              <a:rPr lang="en-CA" dirty="0" err="1"/>
              <a:t>VSCode</a:t>
            </a:r>
            <a:r>
              <a:rPr lang="en-CA" dirty="0"/>
              <a:t> and </a:t>
            </a:r>
            <a:r>
              <a:rPr lang="en-CA" dirty="0" err="1"/>
              <a:t>Jupyter</a:t>
            </a:r>
            <a:r>
              <a:rPr lang="en-CA" dirty="0"/>
              <a:t>.  </a:t>
            </a:r>
          </a:p>
          <a:p>
            <a:pPr lvl="1"/>
            <a:r>
              <a:rPr lang="en-CA" dirty="0" err="1"/>
              <a:t>Jupyter</a:t>
            </a:r>
            <a:r>
              <a:rPr lang="en-CA" dirty="0"/>
              <a:t> will be used in lectures, and </a:t>
            </a:r>
            <a:r>
              <a:rPr lang="en-CA" dirty="0" err="1"/>
              <a:t>VSCode</a:t>
            </a:r>
            <a:r>
              <a:rPr lang="en-CA" dirty="0"/>
              <a:t> is the supported IDE in later labs.</a:t>
            </a:r>
          </a:p>
          <a:p>
            <a:endParaRPr lang="en-CA" dirty="0"/>
          </a:p>
        </p:txBody>
      </p:sp>
      <p:sp>
        <p:nvSpPr>
          <p:cNvPr id="4" name="TextBox 3">
            <a:extLst>
              <a:ext uri="{FF2B5EF4-FFF2-40B4-BE49-F238E27FC236}">
                <a16:creationId xmlns:a16="http://schemas.microsoft.com/office/drawing/2014/main" id="{2E1B1DD1-E809-C3DD-DABF-BBDDD560B316}"/>
              </a:ext>
            </a:extLst>
          </p:cNvPr>
          <p:cNvSpPr txBox="1"/>
          <p:nvPr/>
        </p:nvSpPr>
        <p:spPr>
          <a:xfrm>
            <a:off x="6096000" y="3305464"/>
            <a:ext cx="5790731"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To write a document, you use a “Word Processor” such as Microsoft Word, Google Docs, or Apple Pages </a:t>
            </a:r>
          </a:p>
          <a:p>
            <a:pPr algn="ctr"/>
            <a:endParaRPr lang="en-CA" dirty="0"/>
          </a:p>
          <a:p>
            <a:pPr algn="ctr"/>
            <a:r>
              <a:rPr lang="en-CA" dirty="0"/>
              <a:t>Similarly, to write a software program, you use an IDE such as IDLE, PyCharm, or </a:t>
            </a:r>
            <a:r>
              <a:rPr lang="en-CA" dirty="0" err="1"/>
              <a:t>Jupyter</a:t>
            </a:r>
            <a:endParaRPr lang="en-CA" dirty="0"/>
          </a:p>
        </p:txBody>
      </p:sp>
    </p:spTree>
    <p:extLst>
      <p:ext uri="{BB962C8B-B14F-4D97-AF65-F5344CB8AC3E}">
        <p14:creationId xmlns:p14="http://schemas.microsoft.com/office/powerpoint/2010/main" val="288623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9BFA-4A07-11DD-3B91-1BCEA07C4A47}"/>
              </a:ext>
            </a:extLst>
          </p:cNvPr>
          <p:cNvSpPr>
            <a:spLocks noGrp="1"/>
          </p:cNvSpPr>
          <p:nvPr>
            <p:ph type="title"/>
          </p:nvPr>
        </p:nvSpPr>
        <p:spPr/>
        <p:txBody>
          <a:bodyPr>
            <a:normAutofit fontScale="90000"/>
          </a:bodyPr>
          <a:lstStyle/>
          <a:p>
            <a:r>
              <a:rPr lang="en-CA" dirty="0"/>
              <a:t>PyCharm Community vs. Professional</a:t>
            </a:r>
          </a:p>
        </p:txBody>
      </p:sp>
      <p:sp>
        <p:nvSpPr>
          <p:cNvPr id="3" name="Content Placeholder 2">
            <a:extLst>
              <a:ext uri="{FF2B5EF4-FFF2-40B4-BE49-F238E27FC236}">
                <a16:creationId xmlns:a16="http://schemas.microsoft.com/office/drawing/2014/main" id="{D14CDC36-3C78-EC0C-F9C7-635CD746D9D5}"/>
              </a:ext>
            </a:extLst>
          </p:cNvPr>
          <p:cNvSpPr>
            <a:spLocks noGrp="1"/>
          </p:cNvSpPr>
          <p:nvPr>
            <p:ph idx="1"/>
          </p:nvPr>
        </p:nvSpPr>
        <p:spPr>
          <a:xfrm>
            <a:off x="838200" y="1711736"/>
            <a:ext cx="5219700" cy="3226183"/>
          </a:xfrm>
        </p:spPr>
        <p:style>
          <a:lnRef idx="3">
            <a:schemeClr val="lt1"/>
          </a:lnRef>
          <a:fillRef idx="1">
            <a:schemeClr val="accent6"/>
          </a:fillRef>
          <a:effectRef idx="1">
            <a:schemeClr val="accent6"/>
          </a:effectRef>
          <a:fontRef idx="minor">
            <a:schemeClr val="lt1"/>
          </a:fontRef>
        </p:style>
        <p:txBody>
          <a:bodyPr>
            <a:normAutofit/>
          </a:bodyPr>
          <a:lstStyle/>
          <a:p>
            <a:pPr marL="0" indent="0">
              <a:buNone/>
            </a:pPr>
            <a:r>
              <a:rPr lang="en-CA" dirty="0"/>
              <a:t>Community</a:t>
            </a:r>
          </a:p>
          <a:p>
            <a:r>
              <a:rPr lang="en-CA" dirty="0"/>
              <a:t>Free</a:t>
            </a:r>
          </a:p>
          <a:p>
            <a:r>
              <a:rPr lang="en-CA" dirty="0"/>
              <a:t>Popular IDE with common features</a:t>
            </a:r>
          </a:p>
          <a:p>
            <a:r>
              <a:rPr lang="en-CA" dirty="0"/>
              <a:t>Can run and edit Python files (.</a:t>
            </a:r>
            <a:r>
              <a:rPr lang="en-CA" dirty="0" err="1"/>
              <a:t>py</a:t>
            </a:r>
            <a:r>
              <a:rPr lang="en-CA" dirty="0"/>
              <a:t>)</a:t>
            </a:r>
          </a:p>
        </p:txBody>
      </p:sp>
      <p:sp>
        <p:nvSpPr>
          <p:cNvPr id="4" name="Content Placeholder 2">
            <a:extLst>
              <a:ext uri="{FF2B5EF4-FFF2-40B4-BE49-F238E27FC236}">
                <a16:creationId xmlns:a16="http://schemas.microsoft.com/office/drawing/2014/main" id="{30223DD6-0E0C-73AC-819E-441EEC9E2EBE}"/>
              </a:ext>
            </a:extLst>
          </p:cNvPr>
          <p:cNvSpPr txBox="1">
            <a:spLocks/>
          </p:cNvSpPr>
          <p:nvPr/>
        </p:nvSpPr>
        <p:spPr>
          <a:xfrm>
            <a:off x="6415089" y="1711736"/>
            <a:ext cx="5086350" cy="3207224"/>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Professional</a:t>
            </a:r>
          </a:p>
          <a:p>
            <a:r>
              <a:rPr lang="en-CA" dirty="0"/>
              <a:t>Paid</a:t>
            </a:r>
          </a:p>
          <a:p>
            <a:r>
              <a:rPr lang="en-CA" dirty="0"/>
              <a:t>Free with JetBrains education license (must complete an application with U of T email)</a:t>
            </a:r>
          </a:p>
          <a:p>
            <a:r>
              <a:rPr lang="en-CA" dirty="0"/>
              <a:t>Can also run and edit </a:t>
            </a:r>
            <a:r>
              <a:rPr lang="en-CA" dirty="0" err="1"/>
              <a:t>Jupyter</a:t>
            </a:r>
            <a:r>
              <a:rPr lang="en-CA" dirty="0"/>
              <a:t> Notebooks (.</a:t>
            </a:r>
            <a:r>
              <a:rPr lang="en-CA" dirty="0" err="1"/>
              <a:t>ipynb</a:t>
            </a:r>
            <a:r>
              <a:rPr lang="en-CA" dirty="0"/>
              <a:t>)</a:t>
            </a:r>
          </a:p>
        </p:txBody>
      </p:sp>
      <p:sp>
        <p:nvSpPr>
          <p:cNvPr id="5" name="Content Placeholder 2">
            <a:extLst>
              <a:ext uri="{FF2B5EF4-FFF2-40B4-BE49-F238E27FC236}">
                <a16:creationId xmlns:a16="http://schemas.microsoft.com/office/drawing/2014/main" id="{504ED328-921C-EC93-7203-18650E4E5184}"/>
              </a:ext>
            </a:extLst>
          </p:cNvPr>
          <p:cNvSpPr txBox="1">
            <a:spLocks/>
          </p:cNvSpPr>
          <p:nvPr/>
        </p:nvSpPr>
        <p:spPr>
          <a:xfrm>
            <a:off x="838200" y="5075173"/>
            <a:ext cx="10663238"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dirty="0"/>
              <a:t>PyCharm Community is good enough for APS106!</a:t>
            </a:r>
          </a:p>
          <a:p>
            <a:r>
              <a:rPr lang="en-CA" dirty="0"/>
              <a:t>You may use other IDEs if you are comfortable</a:t>
            </a:r>
          </a:p>
          <a:p>
            <a:r>
              <a:rPr lang="en-CA" dirty="0"/>
              <a:t>PyCharm is the supported IDE in labs</a:t>
            </a:r>
          </a:p>
        </p:txBody>
      </p:sp>
      <p:pic>
        <p:nvPicPr>
          <p:cNvPr id="7" name="Picture 6" descr="A screenshot of a website&#10;&#10;Description automatically generated">
            <a:extLst>
              <a:ext uri="{FF2B5EF4-FFF2-40B4-BE49-F238E27FC236}">
                <a16:creationId xmlns:a16="http://schemas.microsoft.com/office/drawing/2014/main" id="{BEF62C0C-78E4-6CDE-477B-353E0CB4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566" y="1069131"/>
            <a:ext cx="3267921" cy="1701900"/>
          </a:xfrm>
          <a:prstGeom prst="rect">
            <a:avLst/>
          </a:prstGeom>
        </p:spPr>
      </p:pic>
    </p:spTree>
    <p:extLst>
      <p:ext uri="{BB962C8B-B14F-4D97-AF65-F5344CB8AC3E}">
        <p14:creationId xmlns:p14="http://schemas.microsoft.com/office/powerpoint/2010/main" val="309371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DB80-4E4C-98A4-4E6D-8F60533F2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1AF97-CF9F-C9DA-F306-AC1197B81F0C}"/>
              </a:ext>
            </a:extLst>
          </p:cNvPr>
          <p:cNvSpPr>
            <a:spLocks noGrp="1"/>
          </p:cNvSpPr>
          <p:nvPr>
            <p:ph type="title"/>
          </p:nvPr>
        </p:nvSpPr>
        <p:spPr>
          <a:xfrm>
            <a:off x="429776" y="727514"/>
            <a:ext cx="11509810" cy="656148"/>
          </a:xfrm>
        </p:spPr>
        <p:txBody>
          <a:bodyPr>
            <a:noAutofit/>
          </a:bodyPr>
          <a:lstStyle/>
          <a:p>
            <a:r>
              <a:rPr lang="en-CA" sz="3200" dirty="0">
                <a:solidFill>
                  <a:schemeClr val="accent6"/>
                </a:solidFill>
              </a:rPr>
              <a:t>Friendly Warning:</a:t>
            </a:r>
            <a:r>
              <a:rPr lang="en-CA" sz="3200" dirty="0"/>
              <a:t> Visual Studio (VS) Code </a:t>
            </a:r>
            <a:r>
              <a:rPr lang="en-CA" sz="3200" dirty="0">
                <a:solidFill>
                  <a:schemeClr val="accent6"/>
                </a:solidFill>
              </a:rPr>
              <a:t>≠</a:t>
            </a:r>
            <a:r>
              <a:rPr lang="en-CA" sz="3200" dirty="0"/>
              <a:t> Visual Studio </a:t>
            </a:r>
          </a:p>
        </p:txBody>
      </p:sp>
      <p:sp>
        <p:nvSpPr>
          <p:cNvPr id="3" name="Content Placeholder 2">
            <a:extLst>
              <a:ext uri="{FF2B5EF4-FFF2-40B4-BE49-F238E27FC236}">
                <a16:creationId xmlns:a16="http://schemas.microsoft.com/office/drawing/2014/main" id="{4B35B98A-66F7-D314-2A2D-0F092EEAC764}"/>
              </a:ext>
            </a:extLst>
          </p:cNvPr>
          <p:cNvSpPr>
            <a:spLocks noGrp="1"/>
          </p:cNvSpPr>
          <p:nvPr>
            <p:ph idx="1"/>
          </p:nvPr>
        </p:nvSpPr>
        <p:spPr>
          <a:xfrm>
            <a:off x="288274" y="2923262"/>
            <a:ext cx="5524500" cy="1979237"/>
          </a:xfrm>
        </p:spPr>
        <p:style>
          <a:lnRef idx="3">
            <a:schemeClr val="lt1"/>
          </a:lnRef>
          <a:fillRef idx="1">
            <a:schemeClr val="accent6"/>
          </a:fillRef>
          <a:effectRef idx="1">
            <a:schemeClr val="accent6"/>
          </a:effectRef>
          <a:fontRef idx="minor">
            <a:schemeClr val="lt1"/>
          </a:fontRef>
        </p:style>
        <p:txBody>
          <a:bodyPr>
            <a:normAutofit/>
          </a:bodyPr>
          <a:lstStyle/>
          <a:p>
            <a:r>
              <a:rPr lang="en-CA" sz="2400" dirty="0"/>
              <a:t>Windows, Mac, Linux</a:t>
            </a:r>
          </a:p>
          <a:p>
            <a:r>
              <a:rPr lang="en-CA" sz="2400" dirty="0"/>
              <a:t>Faster for laptops &amp; older computers</a:t>
            </a:r>
          </a:p>
          <a:p>
            <a:r>
              <a:rPr lang="en-CA" sz="2400" dirty="0"/>
              <a:t>Simple interface, quick to set up</a:t>
            </a:r>
          </a:p>
          <a:p>
            <a:r>
              <a:rPr lang="en-CA" sz="2400" dirty="0"/>
              <a:t>Flexible extensions as required</a:t>
            </a:r>
          </a:p>
        </p:txBody>
      </p:sp>
      <p:sp>
        <p:nvSpPr>
          <p:cNvPr id="4" name="Content Placeholder 2">
            <a:extLst>
              <a:ext uri="{FF2B5EF4-FFF2-40B4-BE49-F238E27FC236}">
                <a16:creationId xmlns:a16="http://schemas.microsoft.com/office/drawing/2014/main" id="{0DC3B9EE-AC57-7B1E-765E-4A0A746465EC}"/>
              </a:ext>
            </a:extLst>
          </p:cNvPr>
          <p:cNvSpPr txBox="1">
            <a:spLocks/>
          </p:cNvSpPr>
          <p:nvPr/>
        </p:nvSpPr>
        <p:spPr>
          <a:xfrm>
            <a:off x="6415088" y="2923262"/>
            <a:ext cx="5524500" cy="1979237"/>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Primarily Windows</a:t>
            </a:r>
          </a:p>
          <a:p>
            <a:r>
              <a:rPr lang="en-CA" sz="2400" dirty="0"/>
              <a:t>For large enterprise projects</a:t>
            </a:r>
          </a:p>
          <a:p>
            <a:r>
              <a:rPr lang="en-CA" sz="2400" dirty="0"/>
              <a:t>Requires more system resources</a:t>
            </a:r>
          </a:p>
          <a:p>
            <a:r>
              <a:rPr lang="en-CA" sz="2400" dirty="0"/>
              <a:t>Complex interface for experts</a:t>
            </a:r>
          </a:p>
        </p:txBody>
      </p:sp>
      <p:sp>
        <p:nvSpPr>
          <p:cNvPr id="5" name="Content Placeholder 2">
            <a:extLst>
              <a:ext uri="{FF2B5EF4-FFF2-40B4-BE49-F238E27FC236}">
                <a16:creationId xmlns:a16="http://schemas.microsoft.com/office/drawing/2014/main" id="{C972CDBC-610C-55C6-8B3D-28ECCBCA439C}"/>
              </a:ext>
            </a:extLst>
          </p:cNvPr>
          <p:cNvSpPr txBox="1">
            <a:spLocks/>
          </p:cNvSpPr>
          <p:nvPr/>
        </p:nvSpPr>
        <p:spPr>
          <a:xfrm>
            <a:off x="288274" y="5075173"/>
            <a:ext cx="11651312"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sz="2400" dirty="0" err="1"/>
              <a:t>VSCode</a:t>
            </a:r>
            <a:r>
              <a:rPr lang="en-CA" sz="2400" dirty="0"/>
              <a:t> is good enough (and recommended) for APS106!</a:t>
            </a:r>
          </a:p>
          <a:p>
            <a:r>
              <a:rPr lang="en-CA" sz="2400" dirty="0"/>
              <a:t>You may use other IDEs if you are comfortable</a:t>
            </a:r>
          </a:p>
          <a:p>
            <a:r>
              <a:rPr lang="en-CA" sz="2400" dirty="0" err="1"/>
              <a:t>VSCode</a:t>
            </a:r>
            <a:r>
              <a:rPr lang="en-CA" sz="2400" dirty="0"/>
              <a:t> is the supported IDE in labs</a:t>
            </a:r>
          </a:p>
        </p:txBody>
      </p:sp>
      <p:pic>
        <p:nvPicPr>
          <p:cNvPr id="8" name="Picture 7" descr="A close up of a logo&#10;&#10;Description automatically generated">
            <a:extLst>
              <a:ext uri="{FF2B5EF4-FFF2-40B4-BE49-F238E27FC236}">
                <a16:creationId xmlns:a16="http://schemas.microsoft.com/office/drawing/2014/main" id="{B326D392-30B4-0837-A3CF-972587BA93FD}"/>
              </a:ext>
            </a:extLst>
          </p:cNvPr>
          <p:cNvPicPr>
            <a:picLocks noChangeAspect="1"/>
          </p:cNvPicPr>
          <p:nvPr/>
        </p:nvPicPr>
        <p:blipFill>
          <a:blip r:embed="rId2">
            <a:extLst>
              <a:ext uri="{28A0092B-C50C-407E-A947-70E740481C1C}">
                <a14:useLocalDpi xmlns:a14="http://schemas.microsoft.com/office/drawing/2010/main" val="0"/>
              </a:ext>
            </a:extLst>
          </a:blip>
          <a:srcRect t="4960" r="52682" b="42361"/>
          <a:stretch/>
        </p:blipFill>
        <p:spPr>
          <a:xfrm>
            <a:off x="6415087" y="1443162"/>
            <a:ext cx="5524499" cy="1307426"/>
          </a:xfrm>
          <a:prstGeom prst="rect">
            <a:avLst/>
          </a:prstGeom>
        </p:spPr>
      </p:pic>
      <p:pic>
        <p:nvPicPr>
          <p:cNvPr id="9" name="Picture 8" descr="A close up of a logo&#10;&#10;Description automatically generated">
            <a:extLst>
              <a:ext uri="{FF2B5EF4-FFF2-40B4-BE49-F238E27FC236}">
                <a16:creationId xmlns:a16="http://schemas.microsoft.com/office/drawing/2014/main" id="{D8F63861-8B49-58BA-7583-C2C71BC544EB}"/>
              </a:ext>
            </a:extLst>
          </p:cNvPr>
          <p:cNvPicPr>
            <a:picLocks noChangeAspect="1"/>
          </p:cNvPicPr>
          <p:nvPr/>
        </p:nvPicPr>
        <p:blipFill>
          <a:blip r:embed="rId2">
            <a:extLst>
              <a:ext uri="{28A0092B-C50C-407E-A947-70E740481C1C}">
                <a14:useLocalDpi xmlns:a14="http://schemas.microsoft.com/office/drawing/2010/main" val="0"/>
              </a:ext>
            </a:extLst>
          </a:blip>
          <a:srcRect l="52989" t="4960" b="42361"/>
          <a:stretch/>
        </p:blipFill>
        <p:spPr>
          <a:xfrm>
            <a:off x="288274" y="1443162"/>
            <a:ext cx="5488639" cy="1307426"/>
          </a:xfrm>
          <a:prstGeom prst="rect">
            <a:avLst/>
          </a:prstGeom>
        </p:spPr>
      </p:pic>
    </p:spTree>
    <p:extLst>
      <p:ext uri="{BB962C8B-B14F-4D97-AF65-F5344CB8AC3E}">
        <p14:creationId xmlns:p14="http://schemas.microsoft.com/office/powerpoint/2010/main" val="38293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79D6-273C-7A71-590B-6E2E20CAE527}"/>
              </a:ext>
            </a:extLst>
          </p:cNvPr>
          <p:cNvSpPr>
            <a:spLocks noGrp="1"/>
          </p:cNvSpPr>
          <p:nvPr>
            <p:ph type="title"/>
          </p:nvPr>
        </p:nvSpPr>
        <p:spPr>
          <a:xfrm>
            <a:off x="838200" y="558004"/>
            <a:ext cx="10515600" cy="656148"/>
          </a:xfrm>
        </p:spPr>
        <p:txBody>
          <a:bodyPr>
            <a:normAutofit fontScale="90000"/>
          </a:bodyPr>
          <a:lstStyle/>
          <a:p>
            <a:r>
              <a:rPr lang="en-CA" dirty="0"/>
              <a:t>A Quick Note on File Formats and Extensions</a:t>
            </a:r>
          </a:p>
        </p:txBody>
      </p:sp>
      <p:sp>
        <p:nvSpPr>
          <p:cNvPr id="3" name="Content Placeholder 2">
            <a:extLst>
              <a:ext uri="{FF2B5EF4-FFF2-40B4-BE49-F238E27FC236}">
                <a16:creationId xmlns:a16="http://schemas.microsoft.com/office/drawing/2014/main" id="{CC07D812-AA37-D8F8-0553-BA5B2ECB140B}"/>
              </a:ext>
            </a:extLst>
          </p:cNvPr>
          <p:cNvSpPr>
            <a:spLocks noGrp="1"/>
          </p:cNvSpPr>
          <p:nvPr>
            <p:ph idx="1"/>
          </p:nvPr>
        </p:nvSpPr>
        <p:spPr>
          <a:xfrm>
            <a:off x="565484" y="1344361"/>
            <a:ext cx="10788315" cy="4835479"/>
          </a:xfrm>
        </p:spPr>
        <p:txBody>
          <a:bodyPr>
            <a:normAutofit/>
          </a:bodyPr>
          <a:lstStyle/>
          <a:p>
            <a:r>
              <a:rPr lang="en-CA" sz="2200" dirty="0"/>
              <a:t>Files store data in different formats based on specific definitions</a:t>
            </a:r>
          </a:p>
          <a:p>
            <a:r>
              <a:rPr lang="en-CA" sz="2200" dirty="0"/>
              <a:t>An “extension” is the file name’s suffix, or the set of characters (usually 2-4) at the end of a file name, separated by a period (</a:t>
            </a:r>
            <a:r>
              <a:rPr lang="en-CA" sz="2200" dirty="0">
                <a:solidFill>
                  <a:schemeClr val="accent6"/>
                </a:solidFill>
              </a:rPr>
              <a:t>.</a:t>
            </a:r>
            <a:r>
              <a:rPr lang="en-CA" sz="2200" dirty="0"/>
              <a:t>)</a:t>
            </a:r>
          </a:p>
          <a:p>
            <a:pPr lvl="1"/>
            <a:endParaRPr lang="en-CA" sz="2200" dirty="0"/>
          </a:p>
        </p:txBody>
      </p:sp>
      <p:graphicFrame>
        <p:nvGraphicFramePr>
          <p:cNvPr id="4" name="Table 3">
            <a:extLst>
              <a:ext uri="{FF2B5EF4-FFF2-40B4-BE49-F238E27FC236}">
                <a16:creationId xmlns:a16="http://schemas.microsoft.com/office/drawing/2014/main" id="{E0D33F74-8DF2-7E5B-7780-24D4351B0BF5}"/>
              </a:ext>
            </a:extLst>
          </p:cNvPr>
          <p:cNvGraphicFramePr>
            <a:graphicFrameLocks noGrp="1"/>
          </p:cNvGraphicFramePr>
          <p:nvPr>
            <p:extLst>
              <p:ext uri="{D42A27DB-BD31-4B8C-83A1-F6EECF244321}">
                <p14:modId xmlns:p14="http://schemas.microsoft.com/office/powerpoint/2010/main" val="3015523907"/>
              </p:ext>
            </p:extLst>
          </p:nvPr>
        </p:nvGraphicFramePr>
        <p:xfrm>
          <a:off x="838200" y="2794955"/>
          <a:ext cx="6999704" cy="3657600"/>
        </p:xfrm>
        <a:graphic>
          <a:graphicData uri="http://schemas.openxmlformats.org/drawingml/2006/table">
            <a:tbl>
              <a:tblPr firstRow="1" bandRow="1">
                <a:tableStyleId>{5C22544A-7EE6-4342-B048-85BDC9FD1C3A}</a:tableStyleId>
              </a:tblPr>
              <a:tblGrid>
                <a:gridCol w="3499852">
                  <a:extLst>
                    <a:ext uri="{9D8B030D-6E8A-4147-A177-3AD203B41FA5}">
                      <a16:colId xmlns:a16="http://schemas.microsoft.com/office/drawing/2014/main" val="3306604620"/>
                    </a:ext>
                  </a:extLst>
                </a:gridCol>
                <a:gridCol w="3499852">
                  <a:extLst>
                    <a:ext uri="{9D8B030D-6E8A-4147-A177-3AD203B41FA5}">
                      <a16:colId xmlns:a16="http://schemas.microsoft.com/office/drawing/2014/main" val="2726236578"/>
                    </a:ext>
                  </a:extLst>
                </a:gridCol>
              </a:tblGrid>
              <a:tr h="286871">
                <a:tc>
                  <a:txBody>
                    <a:bodyPr/>
                    <a:lstStyle/>
                    <a:p>
                      <a:r>
                        <a:rPr lang="en-CA" sz="1800" dirty="0"/>
                        <a:t>File Types</a:t>
                      </a:r>
                    </a:p>
                  </a:txBody>
                  <a:tcPr/>
                </a:tc>
                <a:tc>
                  <a:txBody>
                    <a:bodyPr/>
                    <a:lstStyle/>
                    <a:p>
                      <a:r>
                        <a:rPr lang="en-CA" sz="1800" dirty="0"/>
                        <a:t>Common Extension Examples</a:t>
                      </a:r>
                    </a:p>
                  </a:txBody>
                  <a:tcPr/>
                </a:tc>
                <a:extLst>
                  <a:ext uri="{0D108BD9-81ED-4DB2-BD59-A6C34878D82A}">
                    <a16:rowId xmlns:a16="http://schemas.microsoft.com/office/drawing/2014/main" val="3646181090"/>
                  </a:ext>
                </a:extLst>
              </a:tr>
              <a:tr h="286871">
                <a:tc>
                  <a:txBody>
                    <a:bodyPr/>
                    <a:lstStyle/>
                    <a:p>
                      <a:r>
                        <a:rPr lang="en-CA" sz="1800" dirty="0"/>
                        <a:t>Plain text file</a:t>
                      </a:r>
                    </a:p>
                  </a:txBody>
                  <a:tcPr/>
                </a:tc>
                <a:tc>
                  <a:txBody>
                    <a:bodyPr/>
                    <a:lstStyle/>
                    <a:p>
                      <a:r>
                        <a:rPr lang="en-CA" sz="1800" dirty="0"/>
                        <a:t>.txt</a:t>
                      </a:r>
                    </a:p>
                  </a:txBody>
                  <a:tcPr/>
                </a:tc>
                <a:extLst>
                  <a:ext uri="{0D108BD9-81ED-4DB2-BD59-A6C34878D82A}">
                    <a16:rowId xmlns:a16="http://schemas.microsoft.com/office/drawing/2014/main" val="1134475943"/>
                  </a:ext>
                </a:extLst>
              </a:tr>
              <a:tr h="286871">
                <a:tc>
                  <a:txBody>
                    <a:bodyPr/>
                    <a:lstStyle/>
                    <a:p>
                      <a:r>
                        <a:rPr lang="en-CA" sz="1800" dirty="0"/>
                        <a:t>Word processor files</a:t>
                      </a:r>
                    </a:p>
                  </a:txBody>
                  <a:tcPr/>
                </a:tc>
                <a:tc>
                  <a:txBody>
                    <a:bodyPr/>
                    <a:lstStyle/>
                    <a:p>
                      <a:r>
                        <a:rPr lang="en-CA" sz="1800" dirty="0"/>
                        <a:t>.doc, .docx, .pdf</a:t>
                      </a:r>
                    </a:p>
                  </a:txBody>
                  <a:tcPr/>
                </a:tc>
                <a:extLst>
                  <a:ext uri="{0D108BD9-81ED-4DB2-BD59-A6C34878D82A}">
                    <a16:rowId xmlns:a16="http://schemas.microsoft.com/office/drawing/2014/main" val="2198717322"/>
                  </a:ext>
                </a:extLst>
              </a:tr>
              <a:tr h="286871">
                <a:tc>
                  <a:txBody>
                    <a:bodyPr/>
                    <a:lstStyle/>
                    <a:p>
                      <a:r>
                        <a:rPr lang="en-CA" sz="1800" dirty="0"/>
                        <a:t>Image files</a:t>
                      </a:r>
                    </a:p>
                  </a:txBody>
                  <a:tcPr/>
                </a:tc>
                <a:tc>
                  <a:txBody>
                    <a:bodyPr/>
                    <a:lstStyle/>
                    <a:p>
                      <a:r>
                        <a:rPr lang="en-CA" sz="1800" dirty="0"/>
                        <a:t>.jpg, .gif, .</a:t>
                      </a:r>
                      <a:r>
                        <a:rPr lang="en-CA" sz="1800" dirty="0" err="1"/>
                        <a:t>png</a:t>
                      </a:r>
                      <a:endParaRPr lang="en-CA" sz="1800" dirty="0"/>
                    </a:p>
                  </a:txBody>
                  <a:tcPr/>
                </a:tc>
                <a:extLst>
                  <a:ext uri="{0D108BD9-81ED-4DB2-BD59-A6C34878D82A}">
                    <a16:rowId xmlns:a16="http://schemas.microsoft.com/office/drawing/2014/main" val="4012340209"/>
                  </a:ext>
                </a:extLst>
              </a:tr>
              <a:tr h="286871">
                <a:tc>
                  <a:txBody>
                    <a:bodyPr/>
                    <a:lstStyle/>
                    <a:p>
                      <a:r>
                        <a:rPr lang="en-CA" sz="1800" dirty="0"/>
                        <a:t>Compressed/Archive files</a:t>
                      </a:r>
                    </a:p>
                  </a:txBody>
                  <a:tcPr/>
                </a:tc>
                <a:tc>
                  <a:txBody>
                    <a:bodyPr/>
                    <a:lstStyle/>
                    <a:p>
                      <a:r>
                        <a:rPr lang="en-CA" sz="1800" dirty="0"/>
                        <a:t>.zip, .</a:t>
                      </a:r>
                      <a:r>
                        <a:rPr lang="en-CA" sz="1800" dirty="0" err="1"/>
                        <a:t>rar</a:t>
                      </a:r>
                      <a:r>
                        <a:rPr lang="en-CA" sz="1800" dirty="0"/>
                        <a:t>, .7z</a:t>
                      </a:r>
                    </a:p>
                  </a:txBody>
                  <a:tcPr/>
                </a:tc>
                <a:extLst>
                  <a:ext uri="{0D108BD9-81ED-4DB2-BD59-A6C34878D82A}">
                    <a16:rowId xmlns:a16="http://schemas.microsoft.com/office/drawing/2014/main" val="1404256541"/>
                  </a:ext>
                </a:extLst>
              </a:tr>
              <a:tr h="286871">
                <a:tc>
                  <a:txBody>
                    <a:bodyPr/>
                    <a:lstStyle/>
                    <a:p>
                      <a:r>
                        <a:rPr lang="en-CA" sz="1800" dirty="0"/>
                        <a:t>Video files</a:t>
                      </a:r>
                    </a:p>
                  </a:txBody>
                  <a:tcPr/>
                </a:tc>
                <a:tc>
                  <a:txBody>
                    <a:bodyPr/>
                    <a:lstStyle/>
                    <a:p>
                      <a:r>
                        <a:rPr lang="en-CA" sz="1800" dirty="0"/>
                        <a:t>.mpg, .mp4, .</a:t>
                      </a:r>
                      <a:r>
                        <a:rPr lang="en-CA" sz="1800" dirty="0" err="1"/>
                        <a:t>avi</a:t>
                      </a:r>
                      <a:endParaRPr lang="en-CA" sz="1800" dirty="0"/>
                    </a:p>
                  </a:txBody>
                  <a:tcPr/>
                </a:tc>
                <a:extLst>
                  <a:ext uri="{0D108BD9-81ED-4DB2-BD59-A6C34878D82A}">
                    <a16:rowId xmlns:a16="http://schemas.microsoft.com/office/drawing/2014/main" val="433820206"/>
                  </a:ext>
                </a:extLst>
              </a:tr>
              <a:tr h="286871">
                <a:tc>
                  <a:txBody>
                    <a:bodyPr/>
                    <a:lstStyle/>
                    <a:p>
                      <a:r>
                        <a:rPr lang="en-CA" sz="1800" dirty="0"/>
                        <a:t>Executable files</a:t>
                      </a:r>
                    </a:p>
                  </a:txBody>
                  <a:tcPr/>
                </a:tc>
                <a:tc>
                  <a:txBody>
                    <a:bodyPr/>
                    <a:lstStyle/>
                    <a:p>
                      <a:r>
                        <a:rPr lang="en-CA" sz="1800" dirty="0"/>
                        <a:t>.exe, .bat, .bin</a:t>
                      </a:r>
                    </a:p>
                  </a:txBody>
                  <a:tcPr/>
                </a:tc>
                <a:extLst>
                  <a:ext uri="{0D108BD9-81ED-4DB2-BD59-A6C34878D82A}">
                    <a16:rowId xmlns:a16="http://schemas.microsoft.com/office/drawing/2014/main" val="2703570213"/>
                  </a:ext>
                </a:extLst>
              </a:tr>
              <a:tr h="286871">
                <a:tc>
                  <a:txBody>
                    <a:bodyPr/>
                    <a:lstStyle/>
                    <a:p>
                      <a:r>
                        <a:rPr lang="en-CA" sz="1800" dirty="0"/>
                        <a:t>Python file</a:t>
                      </a:r>
                    </a:p>
                  </a:txBody>
                  <a:tcPr/>
                </a:tc>
                <a:tc>
                  <a:txBody>
                    <a:bodyPr/>
                    <a:lstStyle/>
                    <a:p>
                      <a:r>
                        <a:rPr lang="en-CA" sz="1800" dirty="0"/>
                        <a:t>.</a:t>
                      </a:r>
                      <a:r>
                        <a:rPr lang="en-CA" sz="1800" dirty="0" err="1"/>
                        <a:t>py</a:t>
                      </a:r>
                      <a:endParaRPr lang="en-CA" sz="1800" dirty="0"/>
                    </a:p>
                  </a:txBody>
                  <a:tcPr/>
                </a:tc>
                <a:extLst>
                  <a:ext uri="{0D108BD9-81ED-4DB2-BD59-A6C34878D82A}">
                    <a16:rowId xmlns:a16="http://schemas.microsoft.com/office/drawing/2014/main" val="1437966126"/>
                  </a:ext>
                </a:extLst>
              </a:tr>
              <a:tr h="286871">
                <a:tc>
                  <a:txBody>
                    <a:bodyPr/>
                    <a:lstStyle/>
                    <a:p>
                      <a:r>
                        <a:rPr lang="en-CA" sz="1800" dirty="0" err="1"/>
                        <a:t>Jupyter</a:t>
                      </a:r>
                      <a:r>
                        <a:rPr lang="en-CA" sz="1800" dirty="0"/>
                        <a:t> Notebook file</a:t>
                      </a:r>
                    </a:p>
                  </a:txBody>
                  <a:tcPr/>
                </a:tc>
                <a:tc>
                  <a:txBody>
                    <a:bodyPr/>
                    <a:lstStyle/>
                    <a:p>
                      <a:r>
                        <a:rPr lang="en-CA" sz="1800" dirty="0"/>
                        <a:t>.</a:t>
                      </a:r>
                      <a:r>
                        <a:rPr lang="en-CA" sz="1800" dirty="0" err="1"/>
                        <a:t>ipynb</a:t>
                      </a:r>
                      <a:endParaRPr lang="en-CA" sz="1800" dirty="0"/>
                    </a:p>
                  </a:txBody>
                  <a:tcPr/>
                </a:tc>
                <a:extLst>
                  <a:ext uri="{0D108BD9-81ED-4DB2-BD59-A6C34878D82A}">
                    <a16:rowId xmlns:a16="http://schemas.microsoft.com/office/drawing/2014/main" val="1074306700"/>
                  </a:ext>
                </a:extLst>
              </a:tr>
              <a:tr h="286871">
                <a:tc>
                  <a:txBody>
                    <a:bodyPr/>
                    <a:lstStyle/>
                    <a:p>
                      <a:r>
                        <a:rPr lang="en-CA" sz="1800" dirty="0"/>
                        <a:t>Comma Separated Value file</a:t>
                      </a:r>
                    </a:p>
                  </a:txBody>
                  <a:tcPr/>
                </a:tc>
                <a:tc>
                  <a:txBody>
                    <a:bodyPr/>
                    <a:lstStyle/>
                    <a:p>
                      <a:r>
                        <a:rPr lang="en-CA" sz="1800" dirty="0"/>
                        <a:t>.csv</a:t>
                      </a:r>
                    </a:p>
                  </a:txBody>
                  <a:tcPr/>
                </a:tc>
                <a:extLst>
                  <a:ext uri="{0D108BD9-81ED-4DB2-BD59-A6C34878D82A}">
                    <a16:rowId xmlns:a16="http://schemas.microsoft.com/office/drawing/2014/main" val="582774429"/>
                  </a:ext>
                </a:extLst>
              </a:tr>
            </a:tbl>
          </a:graphicData>
        </a:graphic>
      </p:graphicFrame>
      <p:sp>
        <p:nvSpPr>
          <p:cNvPr id="5" name="TextBox 4">
            <a:extLst>
              <a:ext uri="{FF2B5EF4-FFF2-40B4-BE49-F238E27FC236}">
                <a16:creationId xmlns:a16="http://schemas.microsoft.com/office/drawing/2014/main" id="{754701FF-48C6-C204-8087-E5A777F42521}"/>
              </a:ext>
            </a:extLst>
          </p:cNvPr>
          <p:cNvSpPr txBox="1"/>
          <p:nvPr/>
        </p:nvSpPr>
        <p:spPr>
          <a:xfrm>
            <a:off x="7988968" y="3621505"/>
            <a:ext cx="3962400" cy="1446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CA" sz="2200" b="1" dirty="0"/>
              <a:t>File extensions help indicate:</a:t>
            </a:r>
            <a:r>
              <a:rPr lang="en-CA" sz="2200" dirty="0"/>
              <a:t> </a:t>
            </a:r>
          </a:p>
          <a:p>
            <a:pPr marL="269875" indent="-269875">
              <a:buFont typeface="Arial" panose="020B0604020202020204" pitchFamily="34" charset="0"/>
              <a:buChar char="•"/>
              <a:tabLst>
                <a:tab pos="79375" algn="l"/>
              </a:tabLst>
            </a:pPr>
            <a:r>
              <a:rPr lang="en-CA" sz="2200" dirty="0"/>
              <a:t>The file format</a:t>
            </a:r>
          </a:p>
          <a:p>
            <a:pPr marL="269875" indent="-269875">
              <a:buFont typeface="Arial" panose="020B0604020202020204" pitchFamily="34" charset="0"/>
              <a:buChar char="•"/>
              <a:tabLst>
                <a:tab pos="79375" algn="l"/>
              </a:tabLst>
            </a:pPr>
            <a:r>
              <a:rPr lang="en-CA" sz="2200" dirty="0"/>
              <a:t>How the data is structured</a:t>
            </a:r>
          </a:p>
          <a:p>
            <a:pPr marL="269875" indent="-269875">
              <a:buFont typeface="Arial" panose="020B0604020202020204" pitchFamily="34" charset="0"/>
              <a:buChar char="•"/>
              <a:tabLst>
                <a:tab pos="79375" algn="l"/>
              </a:tabLst>
            </a:pPr>
            <a:r>
              <a:rPr lang="en-CA" sz="2200" dirty="0"/>
              <a:t>Which programs can open it</a:t>
            </a:r>
          </a:p>
        </p:txBody>
      </p:sp>
    </p:spTree>
    <p:extLst>
      <p:ext uri="{BB962C8B-B14F-4D97-AF65-F5344CB8AC3E}">
        <p14:creationId xmlns:p14="http://schemas.microsoft.com/office/powerpoint/2010/main" val="259214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sp>
        <p:nvSpPr>
          <p:cNvPr id="3" name="Content Placeholder 2">
            <a:extLst>
              <a:ext uri="{FF2B5EF4-FFF2-40B4-BE49-F238E27FC236}">
                <a16:creationId xmlns:a16="http://schemas.microsoft.com/office/drawing/2014/main" id="{FC9637D4-27A7-321A-A191-83B86D5C479D}"/>
              </a:ext>
            </a:extLst>
          </p:cNvPr>
          <p:cNvSpPr>
            <a:spLocks noGrp="1"/>
          </p:cNvSpPr>
          <p:nvPr>
            <p:ph idx="1"/>
          </p:nvPr>
        </p:nvSpPr>
        <p:spPr/>
        <p:txBody>
          <a:bodyPr/>
          <a:lstStyle/>
          <a:p>
            <a:r>
              <a:rPr lang="en-CA" dirty="0"/>
              <a:t>Anaconda is a distribution of Python that includes tools and packages geared towards scientific computing (such as data science and machine learning)</a:t>
            </a:r>
          </a:p>
          <a:p>
            <a:r>
              <a:rPr lang="en-CA" dirty="0"/>
              <a:t>Anaconda Navigator is the graphical user interface (GUI) allowing users to install and manage their programming environment </a:t>
            </a:r>
            <a:r>
              <a:rPr lang="en-CA" b="1" dirty="0"/>
              <a:t>without command line (terminal) prompts</a:t>
            </a:r>
          </a:p>
          <a:p>
            <a:endParaRPr lang="en-CA" dirty="0"/>
          </a:p>
        </p:txBody>
      </p:sp>
      <p:pic>
        <p:nvPicPr>
          <p:cNvPr id="4098" name="Picture 2" descr="Anaconda (Python distribution) - Wikipedia">
            <a:extLst>
              <a:ext uri="{FF2B5EF4-FFF2-40B4-BE49-F238E27FC236}">
                <a16:creationId xmlns:a16="http://schemas.microsoft.com/office/drawing/2014/main" id="{B0D06173-6948-41AE-DD21-9AA8F44E4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612" y="4516196"/>
            <a:ext cx="3784935" cy="188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5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pic>
        <p:nvPicPr>
          <p:cNvPr id="5" name="Picture 4" descr="A screenshot of a computer&#10;&#10;Description automatically generated">
            <a:extLst>
              <a:ext uri="{FF2B5EF4-FFF2-40B4-BE49-F238E27FC236}">
                <a16:creationId xmlns:a16="http://schemas.microsoft.com/office/drawing/2014/main" id="{99197403-FE25-4558-E256-F1256281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976" y="1874951"/>
            <a:ext cx="6280540" cy="4045012"/>
          </a:xfrm>
          <a:prstGeom prst="rect">
            <a:avLst/>
          </a:prstGeom>
        </p:spPr>
      </p:pic>
      <p:sp>
        <p:nvSpPr>
          <p:cNvPr id="6" name="Content Placeholder 5">
            <a:extLst>
              <a:ext uri="{FF2B5EF4-FFF2-40B4-BE49-F238E27FC236}">
                <a16:creationId xmlns:a16="http://schemas.microsoft.com/office/drawing/2014/main" id="{3F0DB540-07C3-7179-2F81-8EBAE77550AA}"/>
              </a:ext>
            </a:extLst>
          </p:cNvPr>
          <p:cNvSpPr>
            <a:spLocks noGrp="1"/>
          </p:cNvSpPr>
          <p:nvPr>
            <p:ph idx="1"/>
          </p:nvPr>
        </p:nvSpPr>
        <p:spPr>
          <a:xfrm>
            <a:off x="537355" y="1652183"/>
            <a:ext cx="4808621" cy="4835479"/>
          </a:xfrm>
        </p:spPr>
        <p:txBody>
          <a:bodyPr>
            <a:normAutofit fontScale="77500" lnSpcReduction="20000"/>
          </a:bodyPr>
          <a:lstStyle/>
          <a:p>
            <a:r>
              <a:rPr lang="en-CA" dirty="0"/>
              <a:t>Your first core use of Navigator is to open </a:t>
            </a:r>
            <a:r>
              <a:rPr lang="en-CA" dirty="0" err="1"/>
              <a:t>Jupyter</a:t>
            </a:r>
            <a:r>
              <a:rPr lang="en-CA" dirty="0"/>
              <a:t> Notebook (not </a:t>
            </a:r>
            <a:r>
              <a:rPr lang="en-CA" dirty="0" err="1"/>
              <a:t>JupyterLab</a:t>
            </a:r>
            <a:r>
              <a:rPr lang="en-CA" dirty="0"/>
              <a:t>)</a:t>
            </a:r>
          </a:p>
          <a:p>
            <a:endParaRPr lang="en-CA" dirty="0"/>
          </a:p>
          <a:p>
            <a:pPr marL="0" indent="0">
              <a:buNone/>
            </a:pPr>
            <a:r>
              <a:rPr lang="en-CA" dirty="0"/>
              <a:t>More advanced (optional):</a:t>
            </a:r>
          </a:p>
          <a:p>
            <a:r>
              <a:rPr lang="en-CA" dirty="0"/>
              <a:t>In the Environments tab on the left you can manage the packages installed for different “environments” </a:t>
            </a:r>
          </a:p>
          <a:p>
            <a:r>
              <a:rPr lang="en-CA" dirty="0"/>
              <a:t>Installing a specific version or package for one project shouldn’t necessarily affect all projects</a:t>
            </a:r>
          </a:p>
          <a:p>
            <a:r>
              <a:rPr lang="en-CA" dirty="0"/>
              <a:t>”Environments” allow developers to isolate project workspaces (with specific Python versions and installed packages</a:t>
            </a:r>
          </a:p>
          <a:p>
            <a:endParaRPr lang="en-CA" dirty="0"/>
          </a:p>
          <a:p>
            <a:endParaRPr lang="en-CA" dirty="0"/>
          </a:p>
          <a:p>
            <a:endParaRPr lang="en-CA" dirty="0"/>
          </a:p>
        </p:txBody>
      </p:sp>
      <p:sp>
        <p:nvSpPr>
          <p:cNvPr id="7" name="Oval 6">
            <a:extLst>
              <a:ext uri="{FF2B5EF4-FFF2-40B4-BE49-F238E27FC236}">
                <a16:creationId xmlns:a16="http://schemas.microsoft.com/office/drawing/2014/main" id="{50C79CA1-00B0-7239-B5C9-8B7E75BBC827}"/>
              </a:ext>
            </a:extLst>
          </p:cNvPr>
          <p:cNvSpPr/>
          <p:nvPr/>
        </p:nvSpPr>
        <p:spPr>
          <a:xfrm>
            <a:off x="7796464" y="3279091"/>
            <a:ext cx="1540042" cy="1581665"/>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3305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is </a:t>
            </a:r>
            <a:r>
              <a:rPr lang="en-CA" dirty="0" err="1"/>
              <a:t>Jupyter</a:t>
            </a:r>
            <a:r>
              <a:rPr lang="en-CA" dirty="0"/>
              <a:t>?</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517358" y="1649161"/>
            <a:ext cx="10515600" cy="4835479"/>
          </a:xfrm>
        </p:spPr>
        <p:txBody>
          <a:bodyPr>
            <a:normAutofit/>
          </a:bodyPr>
          <a:lstStyle/>
          <a:p>
            <a:r>
              <a:rPr lang="en-CA" sz="2400" dirty="0" err="1"/>
              <a:t>Jupyter</a:t>
            </a:r>
            <a:r>
              <a:rPr lang="en-CA" sz="2400" dirty="0"/>
              <a:t> Notebook</a:t>
            </a:r>
          </a:p>
          <a:p>
            <a:pPr lvl="1"/>
            <a:r>
              <a:rPr lang="en-CA" sz="2000" dirty="0"/>
              <a:t>Interactive and web-based environment </a:t>
            </a:r>
          </a:p>
          <a:p>
            <a:pPr lvl="1"/>
            <a:r>
              <a:rPr lang="en-CA" sz="2000" dirty="0"/>
              <a:t>Creates ”notebooks” (.</a:t>
            </a:r>
            <a:r>
              <a:rPr lang="en-CA" sz="2000" dirty="0" err="1"/>
              <a:t>ipynb</a:t>
            </a:r>
            <a:r>
              <a:rPr lang="en-CA" sz="2000" dirty="0"/>
              <a:t> files) that can combine live code, visualisations, and narrative text</a:t>
            </a:r>
          </a:p>
          <a:p>
            <a:pPr lvl="1"/>
            <a:r>
              <a:rPr lang="en-CA" sz="2000" dirty="0"/>
              <a:t>Code can be divided into individually-executable “cells”</a:t>
            </a:r>
          </a:p>
          <a:p>
            <a:pPr lvl="1"/>
            <a:r>
              <a:rPr lang="en-CA" sz="2000" dirty="0"/>
              <a:t>Cells can include either executable code, or formatted text and images</a:t>
            </a:r>
          </a:p>
          <a:p>
            <a:pPr lvl="1"/>
            <a:r>
              <a:rPr lang="en-CA" sz="2000" dirty="0"/>
              <a:t>Can export notebooks to HTML or PDF</a:t>
            </a:r>
          </a:p>
          <a:p>
            <a:pPr lvl="1"/>
            <a:endParaRPr lang="en-CA" sz="2000" dirty="0"/>
          </a:p>
          <a:p>
            <a:r>
              <a:rPr lang="en-CA" sz="2400" dirty="0" err="1"/>
              <a:t>JupyterHub</a:t>
            </a:r>
            <a:endParaRPr lang="en-CA" sz="2400" dirty="0"/>
          </a:p>
          <a:p>
            <a:pPr lvl="1"/>
            <a:r>
              <a:rPr lang="en-CA" sz="2000" dirty="0"/>
              <a:t>A cloud-based server for running </a:t>
            </a:r>
            <a:r>
              <a:rPr lang="en-CA" sz="2000" dirty="0" err="1"/>
              <a:t>Jupyter</a:t>
            </a:r>
            <a:r>
              <a:rPr lang="en-CA" sz="2000" dirty="0"/>
              <a:t> notebooks</a:t>
            </a:r>
          </a:p>
          <a:p>
            <a:pPr lvl="1"/>
            <a:r>
              <a:rPr lang="en-CA" sz="2000" dirty="0"/>
              <a:t>Does NOT run locally on your computer (think: Microsoft Word vs the cloud-based Google Docs)</a:t>
            </a:r>
          </a:p>
          <a:p>
            <a:pPr lvl="1"/>
            <a:r>
              <a:rPr lang="en-CA" sz="2000" dirty="0"/>
              <a:t>Allows you to ”clone” lecture notebooks and work on notebooks in the cloud</a:t>
            </a:r>
          </a:p>
          <a:p>
            <a:pPr lvl="1"/>
            <a:r>
              <a:rPr lang="en-CA" sz="2000" dirty="0"/>
              <a:t>A good solution if your local </a:t>
            </a:r>
            <a:r>
              <a:rPr lang="en-CA" sz="2000" dirty="0" err="1"/>
              <a:t>Jupyter</a:t>
            </a:r>
            <a:r>
              <a:rPr lang="en-CA" sz="2000" dirty="0"/>
              <a:t> environment suddenly stops working in lecture</a:t>
            </a:r>
          </a:p>
          <a:p>
            <a:endParaRPr lang="en-CA" sz="2400" dirty="0"/>
          </a:p>
        </p:txBody>
      </p:sp>
      <p:pic>
        <p:nvPicPr>
          <p:cNvPr id="5122" name="Picture 2" descr="Project Jupyter | JupyterHub">
            <a:extLst>
              <a:ext uri="{FF2B5EF4-FFF2-40B4-BE49-F238E27FC236}">
                <a16:creationId xmlns:a16="http://schemas.microsoft.com/office/drawing/2014/main" id="{0B8E81D1-282E-091C-9F19-26AF64B35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437" y="4156335"/>
            <a:ext cx="1417720" cy="6135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ject Jupyter - Wikipedia">
            <a:extLst>
              <a:ext uri="{FF2B5EF4-FFF2-40B4-BE49-F238E27FC236}">
                <a16:creationId xmlns:a16="http://schemas.microsoft.com/office/drawing/2014/main" id="{C7926E25-9644-5CE9-0819-2FD782B8B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297" y="1383662"/>
            <a:ext cx="568662" cy="656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3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6962-17C6-B4B2-B9FC-3132ACC35F05}"/>
              </a:ext>
            </a:extLst>
          </p:cNvPr>
          <p:cNvSpPr>
            <a:spLocks noGrp="1"/>
          </p:cNvSpPr>
          <p:nvPr>
            <p:ph type="title"/>
          </p:nvPr>
        </p:nvSpPr>
        <p:spPr/>
        <p:txBody>
          <a:bodyPr>
            <a:normAutofit fontScale="90000"/>
          </a:bodyPr>
          <a:lstStyle/>
          <a:p>
            <a:r>
              <a:rPr lang="en-CA" dirty="0"/>
              <a:t>Opening Your First Notebook (.</a:t>
            </a:r>
            <a:r>
              <a:rPr lang="en-CA" dirty="0" err="1"/>
              <a:t>ipynb</a:t>
            </a:r>
            <a:r>
              <a:rPr lang="en-CA" dirty="0"/>
              <a:t>) File</a:t>
            </a:r>
          </a:p>
        </p:txBody>
      </p:sp>
      <p:sp>
        <p:nvSpPr>
          <p:cNvPr id="3" name="Content Placeholder 2">
            <a:extLst>
              <a:ext uri="{FF2B5EF4-FFF2-40B4-BE49-F238E27FC236}">
                <a16:creationId xmlns:a16="http://schemas.microsoft.com/office/drawing/2014/main" id="{7FC30ACA-1C70-E041-E011-5FBCDE3AB48C}"/>
              </a:ext>
            </a:extLst>
          </p:cNvPr>
          <p:cNvSpPr>
            <a:spLocks noGrp="1"/>
          </p:cNvSpPr>
          <p:nvPr>
            <p:ph idx="1"/>
          </p:nvPr>
        </p:nvSpPr>
        <p:spPr>
          <a:xfrm>
            <a:off x="389021" y="1563094"/>
            <a:ext cx="11097126" cy="4835479"/>
          </a:xfrm>
        </p:spPr>
        <p:txBody>
          <a:bodyPr>
            <a:normAutofit/>
          </a:bodyPr>
          <a:lstStyle/>
          <a:p>
            <a:r>
              <a:rPr lang="en-CA" sz="2000" dirty="0">
                <a:solidFill>
                  <a:schemeClr val="accent6"/>
                </a:solidFill>
              </a:rPr>
              <a:t>Download the Notebook (.</a:t>
            </a:r>
            <a:r>
              <a:rPr lang="en-CA" sz="2000" dirty="0" err="1">
                <a:solidFill>
                  <a:schemeClr val="accent6"/>
                </a:solidFill>
              </a:rPr>
              <a:t>ipynb</a:t>
            </a:r>
            <a:r>
              <a:rPr lang="en-CA" sz="2000" dirty="0">
                <a:solidFill>
                  <a:schemeClr val="accent6"/>
                </a:solidFill>
              </a:rPr>
              <a:t>) file from Quercus</a:t>
            </a:r>
          </a:p>
          <a:p>
            <a:r>
              <a:rPr lang="en-CA" sz="2000" dirty="0"/>
              <a:t>Open </a:t>
            </a:r>
            <a:r>
              <a:rPr lang="en-CA" sz="2000" dirty="0" err="1"/>
              <a:t>Jupyter</a:t>
            </a:r>
            <a:r>
              <a:rPr lang="en-CA" sz="2000" dirty="0"/>
              <a:t> Notebook through Anaconda Navigator</a:t>
            </a:r>
          </a:p>
          <a:p>
            <a:r>
              <a:rPr lang="en-CA" sz="2000" dirty="0" err="1"/>
              <a:t>Jupyter</a:t>
            </a:r>
            <a:r>
              <a:rPr lang="en-CA" sz="2000" dirty="0"/>
              <a:t> Notebook will open in your web browser, and you will see the directory (folder) system for your computer</a:t>
            </a:r>
          </a:p>
          <a:p>
            <a:r>
              <a:rPr lang="en-CA" sz="2000" dirty="0">
                <a:solidFill>
                  <a:srgbClr val="00B0F0"/>
                </a:solidFill>
              </a:rPr>
              <a:t>Navigate to the folder where you downloaded the Notebook file (such as “Downloads” or your APS106 folder) and open the .</a:t>
            </a:r>
            <a:r>
              <a:rPr lang="en-CA" sz="2000" dirty="0" err="1">
                <a:solidFill>
                  <a:srgbClr val="00B0F0"/>
                </a:solidFill>
              </a:rPr>
              <a:t>ipynb</a:t>
            </a:r>
            <a:r>
              <a:rPr lang="en-CA" sz="2000" dirty="0">
                <a:solidFill>
                  <a:srgbClr val="00B0F0"/>
                </a:solidFill>
              </a:rPr>
              <a:t> file</a:t>
            </a:r>
          </a:p>
        </p:txBody>
      </p:sp>
      <p:pic>
        <p:nvPicPr>
          <p:cNvPr id="4" name="Content Placeholder 4" descr="A screenshot of a computer&#10;&#10;Description automatically generated">
            <a:extLst>
              <a:ext uri="{FF2B5EF4-FFF2-40B4-BE49-F238E27FC236}">
                <a16:creationId xmlns:a16="http://schemas.microsoft.com/office/drawing/2014/main" id="{4BE1D252-7C42-513B-9F8A-4D9C126E744F}"/>
              </a:ext>
            </a:extLst>
          </p:cNvPr>
          <p:cNvPicPr>
            <a:picLocks noChangeAspect="1"/>
          </p:cNvPicPr>
          <p:nvPr/>
        </p:nvPicPr>
        <p:blipFill rotWithShape="1">
          <a:blip r:embed="rId3">
            <a:extLst>
              <a:ext uri="{28A0092B-C50C-407E-A947-70E740481C1C}">
                <a14:useLocalDpi xmlns:a14="http://schemas.microsoft.com/office/drawing/2010/main" val="0"/>
              </a:ext>
            </a:extLst>
          </a:blip>
          <a:srcRect t="7807"/>
          <a:stretch/>
        </p:blipFill>
        <p:spPr>
          <a:xfrm>
            <a:off x="4896853" y="3815101"/>
            <a:ext cx="6621906" cy="277376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4C0F0D-673B-D234-CDEA-FE7EA38CD0ED}"/>
              </a:ext>
            </a:extLst>
          </p:cNvPr>
          <p:cNvPicPr>
            <a:picLocks noChangeAspect="1"/>
          </p:cNvPicPr>
          <p:nvPr/>
        </p:nvPicPr>
        <p:blipFill rotWithShape="1">
          <a:blip r:embed="rId4">
            <a:extLst>
              <a:ext uri="{28A0092B-C50C-407E-A947-70E740481C1C}">
                <a14:useLocalDpi xmlns:a14="http://schemas.microsoft.com/office/drawing/2010/main" val="0"/>
              </a:ext>
            </a:extLst>
          </a:blip>
          <a:srcRect t="12606"/>
          <a:stretch/>
        </p:blipFill>
        <p:spPr>
          <a:xfrm>
            <a:off x="389021" y="3732826"/>
            <a:ext cx="4475220" cy="2968519"/>
          </a:xfrm>
          <a:prstGeom prst="rect">
            <a:avLst/>
          </a:prstGeom>
        </p:spPr>
      </p:pic>
      <p:sp>
        <p:nvSpPr>
          <p:cNvPr id="6" name="Down Arrow 5">
            <a:extLst>
              <a:ext uri="{FF2B5EF4-FFF2-40B4-BE49-F238E27FC236}">
                <a16:creationId xmlns:a16="http://schemas.microsoft.com/office/drawing/2014/main" id="{D57E96A9-B826-7E19-9AA8-5E6750101F65}"/>
              </a:ext>
            </a:extLst>
          </p:cNvPr>
          <p:cNvSpPr/>
          <p:nvPr/>
        </p:nvSpPr>
        <p:spPr>
          <a:xfrm rot="5400000">
            <a:off x="2223681" y="4986777"/>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Down Arrow 6">
            <a:extLst>
              <a:ext uri="{FF2B5EF4-FFF2-40B4-BE49-F238E27FC236}">
                <a16:creationId xmlns:a16="http://schemas.microsoft.com/office/drawing/2014/main" id="{7A23A55A-9C0A-1D4E-4060-88D3E5496433}"/>
              </a:ext>
            </a:extLst>
          </p:cNvPr>
          <p:cNvSpPr/>
          <p:nvPr/>
        </p:nvSpPr>
        <p:spPr>
          <a:xfrm rot="5400000">
            <a:off x="6723491" y="5745468"/>
            <a:ext cx="309420" cy="77003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331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544286" y="1775549"/>
            <a:ext cx="5027839" cy="4835479"/>
          </a:xfrm>
        </p:spPr>
        <p:txBody>
          <a:bodyPr/>
          <a:lstStyle/>
          <a:p>
            <a:r>
              <a:rPr lang="en-US" dirty="0"/>
              <a:t>Lecture </a:t>
            </a:r>
            <a:r>
              <a:rPr lang="en-US" dirty="0">
                <a:solidFill>
                  <a:schemeClr val="accent1"/>
                </a:solidFill>
              </a:rPr>
              <a:t>1.1</a:t>
            </a:r>
          </a:p>
          <a:p>
            <a:pPr lvl="1"/>
            <a:r>
              <a:rPr lang="en-US" dirty="0"/>
              <a:t>Introduction</a:t>
            </a:r>
          </a:p>
          <a:p>
            <a:pPr lvl="1">
              <a:tabLst>
                <a:tab pos="5995988" algn="l"/>
              </a:tabLst>
            </a:pPr>
            <a:r>
              <a:rPr lang="en-US" dirty="0"/>
              <a:t>The Coding Toolbox</a:t>
            </a:r>
          </a:p>
          <a:p>
            <a:r>
              <a:rPr lang="en-US" dirty="0"/>
              <a:t>Lecture </a:t>
            </a:r>
            <a:r>
              <a:rPr lang="en-US" dirty="0">
                <a:solidFill>
                  <a:schemeClr val="accent1"/>
                </a:solidFill>
              </a:rPr>
              <a:t>1.2</a:t>
            </a:r>
          </a:p>
          <a:p>
            <a:pPr lvl="1"/>
            <a:r>
              <a:rPr lang="en-US" dirty="0"/>
              <a:t>Variables, Operators, and Expressions</a:t>
            </a:r>
          </a:p>
          <a:p>
            <a:pPr lvl="1"/>
            <a:r>
              <a:rPr lang="en-US" dirty="0"/>
              <a:t>Functions, Input and Output</a:t>
            </a:r>
          </a:p>
          <a:p>
            <a:r>
              <a:rPr lang="en-US" dirty="0"/>
              <a:t>Lecture </a:t>
            </a:r>
            <a:r>
              <a:rPr lang="en-US" dirty="0">
                <a:solidFill>
                  <a:schemeClr val="accent1"/>
                </a:solidFill>
              </a:rPr>
              <a:t>1.3</a:t>
            </a:r>
          </a:p>
          <a:p>
            <a:pPr lvl="1"/>
            <a:r>
              <a:rPr lang="en-US" dirty="0"/>
              <a:t>Custom Functions</a:t>
            </a:r>
          </a:p>
          <a:p>
            <a:pPr lvl="1"/>
            <a:r>
              <a:rPr lang="en-US" dirty="0"/>
              <a:t>Design Problem: Forward Kinematics (Robotics)</a:t>
            </a:r>
            <a:endParaRPr lang="en-US" dirty="0">
              <a:solidFill>
                <a:schemeClr val="accent1"/>
              </a:solidFill>
            </a:endParaRPr>
          </a:p>
        </p:txBody>
      </p:sp>
      <p:pic>
        <p:nvPicPr>
          <p:cNvPr id="5" name="Picture 4" descr="A diagram of a computer system&#10;&#10;Description automatically generated">
            <a:extLst>
              <a:ext uri="{FF2B5EF4-FFF2-40B4-BE49-F238E27FC236}">
                <a16:creationId xmlns:a16="http://schemas.microsoft.com/office/drawing/2014/main" id="{D4B5077A-1A1E-A3D7-516C-B5AF1DA66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75" y="1055588"/>
            <a:ext cx="5442175" cy="5386869"/>
          </a:xfrm>
          <a:prstGeom prst="rect">
            <a:avLst/>
          </a:prstGeom>
        </p:spPr>
      </p:pic>
    </p:spTree>
    <p:extLst>
      <p:ext uri="{BB962C8B-B14F-4D97-AF65-F5344CB8AC3E}">
        <p14:creationId xmlns:p14="http://schemas.microsoft.com/office/powerpoint/2010/main" val="636232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9035-E1F4-3508-FF8E-013E6EEFE8C6}"/>
              </a:ext>
            </a:extLst>
          </p:cNvPr>
          <p:cNvSpPr>
            <a:spLocks noGrp="1"/>
          </p:cNvSpPr>
          <p:nvPr>
            <p:ph type="title"/>
          </p:nvPr>
        </p:nvSpPr>
        <p:spPr/>
        <p:txBody>
          <a:bodyPr>
            <a:normAutofit fontScale="90000"/>
          </a:bodyPr>
          <a:lstStyle/>
          <a:p>
            <a:r>
              <a:rPr lang="en-CA" dirty="0"/>
              <a:t>Opening From </a:t>
            </a:r>
            <a:r>
              <a:rPr lang="en-CA" dirty="0" err="1"/>
              <a:t>JupyterHub</a:t>
            </a:r>
            <a:endParaRPr lang="en-CA" dirty="0"/>
          </a:p>
        </p:txBody>
      </p:sp>
      <p:pic>
        <p:nvPicPr>
          <p:cNvPr id="7" name="Picture 6" descr="A screenshot of a computer&#10;&#10;Description automatically generated">
            <a:extLst>
              <a:ext uri="{FF2B5EF4-FFF2-40B4-BE49-F238E27FC236}">
                <a16:creationId xmlns:a16="http://schemas.microsoft.com/office/drawing/2014/main" id="{51BCEB3F-47D9-589E-E82D-5A385447EBE6}"/>
              </a:ext>
            </a:extLst>
          </p:cNvPr>
          <p:cNvPicPr>
            <a:picLocks noChangeAspect="1"/>
          </p:cNvPicPr>
          <p:nvPr/>
        </p:nvPicPr>
        <p:blipFill rotWithShape="1">
          <a:blip r:embed="rId3">
            <a:extLst>
              <a:ext uri="{28A0092B-C50C-407E-A947-70E740481C1C}">
                <a14:useLocalDpi xmlns:a14="http://schemas.microsoft.com/office/drawing/2010/main" val="0"/>
              </a:ext>
            </a:extLst>
          </a:blip>
          <a:srcRect t="12606"/>
          <a:stretch/>
        </p:blipFill>
        <p:spPr>
          <a:xfrm>
            <a:off x="212557" y="3429000"/>
            <a:ext cx="4475220" cy="2968519"/>
          </a:xfrm>
          <a:prstGeom prst="rect">
            <a:avLst/>
          </a:prstGeom>
        </p:spPr>
      </p:pic>
      <p:sp>
        <p:nvSpPr>
          <p:cNvPr id="8" name="Down Arrow 7">
            <a:extLst>
              <a:ext uri="{FF2B5EF4-FFF2-40B4-BE49-F238E27FC236}">
                <a16:creationId xmlns:a16="http://schemas.microsoft.com/office/drawing/2014/main" id="{2262A272-DDEA-C8CF-2F03-B6AF7EE51900}"/>
              </a:ext>
            </a:extLst>
          </p:cNvPr>
          <p:cNvSpPr/>
          <p:nvPr/>
        </p:nvSpPr>
        <p:spPr>
          <a:xfrm rot="5400000">
            <a:off x="1337214" y="4464073"/>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2E0F47FC-8A15-44FF-B248-ECFCC74B4FA6}"/>
              </a:ext>
            </a:extLst>
          </p:cNvPr>
          <p:cNvSpPr txBox="1">
            <a:spLocks/>
          </p:cNvSpPr>
          <p:nvPr/>
        </p:nvSpPr>
        <p:spPr>
          <a:xfrm>
            <a:off x="725905" y="1434209"/>
            <a:ext cx="10936706"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Follow Quercus to this lecture’s </a:t>
            </a:r>
            <a:r>
              <a:rPr lang="en-CA" dirty="0" err="1"/>
              <a:t>JupyterHub</a:t>
            </a:r>
            <a:r>
              <a:rPr lang="en-CA" dirty="0"/>
              <a:t> link (Week 1, Lecture 2)</a:t>
            </a:r>
          </a:p>
          <a:p>
            <a:r>
              <a:rPr lang="en-CA" dirty="0"/>
              <a:t>The first time using </a:t>
            </a:r>
            <a:r>
              <a:rPr lang="en-CA" dirty="0" err="1"/>
              <a:t>JupyterHub</a:t>
            </a:r>
            <a:r>
              <a:rPr lang="en-CA" dirty="0"/>
              <a:t>, you may see a “</a:t>
            </a:r>
            <a:r>
              <a:rPr lang="en-CA" dirty="0" err="1"/>
              <a:t>CILogon</a:t>
            </a:r>
            <a:r>
              <a:rPr lang="en-CA" dirty="0"/>
              <a:t>” screen</a:t>
            </a:r>
          </a:p>
          <a:p>
            <a:r>
              <a:rPr lang="en-CA" dirty="0"/>
              <a:t>This is normal, continue logging in with your U of T account</a:t>
            </a:r>
          </a:p>
          <a:p>
            <a:r>
              <a:rPr lang="en-CA" dirty="0"/>
              <a:t>Today’s lecture Notebook should open</a:t>
            </a:r>
          </a:p>
          <a:p>
            <a:endParaRPr lang="en-CA" dirty="0"/>
          </a:p>
          <a:p>
            <a:endParaRPr lang="en-CA" dirty="0"/>
          </a:p>
        </p:txBody>
      </p:sp>
      <p:pic>
        <p:nvPicPr>
          <p:cNvPr id="6" name="Picture 5" descr="A screenshot of a computer&#10;&#10;Description automatically generated">
            <a:extLst>
              <a:ext uri="{FF2B5EF4-FFF2-40B4-BE49-F238E27FC236}">
                <a16:creationId xmlns:a16="http://schemas.microsoft.com/office/drawing/2014/main" id="{3EDEAE16-8819-40B7-9996-DC3F329B1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005" y="3258129"/>
            <a:ext cx="4475220" cy="35998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D970E10-6FB4-A3C3-01E6-52DBE9D23401}"/>
              </a:ext>
            </a:extLst>
          </p:cNvPr>
          <p:cNvPicPr>
            <a:picLocks noChangeAspect="1"/>
          </p:cNvPicPr>
          <p:nvPr/>
        </p:nvPicPr>
        <p:blipFill rotWithShape="1">
          <a:blip r:embed="rId5">
            <a:extLst>
              <a:ext uri="{28A0092B-C50C-407E-A947-70E740481C1C}">
                <a14:useLocalDpi xmlns:a14="http://schemas.microsoft.com/office/drawing/2010/main" val="0"/>
              </a:ext>
            </a:extLst>
          </a:blip>
          <a:srcRect t="3185" b="25895"/>
          <a:stretch/>
        </p:blipFill>
        <p:spPr>
          <a:xfrm>
            <a:off x="6990877" y="3404559"/>
            <a:ext cx="5321825" cy="3035978"/>
          </a:xfrm>
          <a:prstGeom prst="rect">
            <a:avLst/>
          </a:prstGeom>
        </p:spPr>
      </p:pic>
    </p:spTree>
    <p:extLst>
      <p:ext uri="{BB962C8B-B14F-4D97-AF65-F5344CB8AC3E}">
        <p14:creationId xmlns:p14="http://schemas.microsoft.com/office/powerpoint/2010/main" val="3726674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2768-BD7C-258E-3B9B-D3734E84E6A3}"/>
              </a:ext>
            </a:extLst>
          </p:cNvPr>
          <p:cNvSpPr>
            <a:spLocks noGrp="1"/>
          </p:cNvSpPr>
          <p:nvPr>
            <p:ph type="title"/>
          </p:nvPr>
        </p:nvSpPr>
        <p:spPr/>
        <p:txBody>
          <a:bodyPr>
            <a:normAutofit fontScale="90000"/>
          </a:bodyPr>
          <a:lstStyle/>
          <a:p>
            <a:r>
              <a:rPr lang="en-CA" dirty="0"/>
              <a:t>Navigating to your </a:t>
            </a:r>
            <a:r>
              <a:rPr lang="en-CA" dirty="0" err="1"/>
              <a:t>JupyterHub</a:t>
            </a:r>
            <a:r>
              <a:rPr lang="en-CA" dirty="0"/>
              <a:t> files</a:t>
            </a:r>
          </a:p>
        </p:txBody>
      </p:sp>
      <p:sp>
        <p:nvSpPr>
          <p:cNvPr id="3" name="Content Placeholder 2">
            <a:extLst>
              <a:ext uri="{FF2B5EF4-FFF2-40B4-BE49-F238E27FC236}">
                <a16:creationId xmlns:a16="http://schemas.microsoft.com/office/drawing/2014/main" id="{620062CA-B3B5-F9D6-EF85-7A87574A9047}"/>
              </a:ext>
            </a:extLst>
          </p:cNvPr>
          <p:cNvSpPr>
            <a:spLocks noGrp="1"/>
          </p:cNvSpPr>
          <p:nvPr>
            <p:ph idx="1"/>
          </p:nvPr>
        </p:nvSpPr>
        <p:spPr>
          <a:xfrm>
            <a:off x="443091" y="1595406"/>
            <a:ext cx="11305817" cy="4835479"/>
          </a:xfrm>
        </p:spPr>
        <p:txBody>
          <a:bodyPr>
            <a:normAutofit/>
          </a:bodyPr>
          <a:lstStyle/>
          <a:p>
            <a:r>
              <a:rPr lang="en-CA" sz="2200" dirty="0"/>
              <a:t>By clicking the link on Quercus, you have “cloned” (or copied) the lecture slides into your </a:t>
            </a:r>
            <a:r>
              <a:rPr lang="en-CA" sz="2200" dirty="0" err="1"/>
              <a:t>JupyterHub</a:t>
            </a:r>
            <a:r>
              <a:rPr lang="en-CA" sz="2200" dirty="0"/>
              <a:t> account</a:t>
            </a:r>
          </a:p>
          <a:p>
            <a:r>
              <a:rPr lang="en-CA" sz="2200" dirty="0"/>
              <a:t>You can click the </a:t>
            </a:r>
            <a:r>
              <a:rPr lang="en-CA" sz="2200" dirty="0" err="1"/>
              <a:t>JupyterHub</a:t>
            </a:r>
            <a:r>
              <a:rPr lang="en-CA" sz="2200" dirty="0"/>
              <a:t> logo on the top left to open the directory to your </a:t>
            </a:r>
            <a:r>
              <a:rPr lang="en-CA" sz="2200" dirty="0" err="1"/>
              <a:t>JupyterHub</a:t>
            </a:r>
            <a:r>
              <a:rPr lang="en-CA" sz="2200" dirty="0"/>
              <a:t> account and access any other lectures you have previously cloned</a:t>
            </a:r>
          </a:p>
          <a:p>
            <a:r>
              <a:rPr lang="en-CA" sz="2200" dirty="0"/>
              <a:t>It is always safer to store files on your computer’s local storage (i.e., not on </a:t>
            </a:r>
            <a:r>
              <a:rPr lang="en-CA" sz="2200" dirty="0" err="1"/>
              <a:t>JupyterHub</a:t>
            </a:r>
            <a:r>
              <a:rPr lang="en-CA" sz="2200" dirty="0"/>
              <a:t>)!</a:t>
            </a:r>
          </a:p>
        </p:txBody>
      </p:sp>
      <p:pic>
        <p:nvPicPr>
          <p:cNvPr id="4" name="Picture 3" descr="A screenshot of a computer&#10;&#10;Description automatically generated">
            <a:extLst>
              <a:ext uri="{FF2B5EF4-FFF2-40B4-BE49-F238E27FC236}">
                <a16:creationId xmlns:a16="http://schemas.microsoft.com/office/drawing/2014/main" id="{90102E13-B901-815C-B622-73F3A32C42EC}"/>
              </a:ext>
            </a:extLst>
          </p:cNvPr>
          <p:cNvPicPr>
            <a:picLocks noChangeAspect="1"/>
          </p:cNvPicPr>
          <p:nvPr/>
        </p:nvPicPr>
        <p:blipFill rotWithShape="1">
          <a:blip r:embed="rId2">
            <a:extLst>
              <a:ext uri="{28A0092B-C50C-407E-A947-70E740481C1C}">
                <a14:useLocalDpi xmlns:a14="http://schemas.microsoft.com/office/drawing/2010/main" val="0"/>
              </a:ext>
            </a:extLst>
          </a:blip>
          <a:srcRect t="3185" b="25895"/>
          <a:stretch/>
        </p:blipFill>
        <p:spPr>
          <a:xfrm>
            <a:off x="613611" y="3625125"/>
            <a:ext cx="5321825" cy="3035978"/>
          </a:xfrm>
          <a:prstGeom prst="rect">
            <a:avLst/>
          </a:prstGeom>
        </p:spPr>
      </p:pic>
      <p:sp>
        <p:nvSpPr>
          <p:cNvPr id="6" name="Oval 5">
            <a:extLst>
              <a:ext uri="{FF2B5EF4-FFF2-40B4-BE49-F238E27FC236}">
                <a16:creationId xmlns:a16="http://schemas.microsoft.com/office/drawing/2014/main" id="{769274AA-9F60-028C-9EBF-BDF11A20C758}"/>
              </a:ext>
            </a:extLst>
          </p:cNvPr>
          <p:cNvSpPr/>
          <p:nvPr/>
        </p:nvSpPr>
        <p:spPr>
          <a:xfrm>
            <a:off x="965491" y="3625125"/>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pic>
        <p:nvPicPr>
          <p:cNvPr id="8" name="Picture 7" descr="A screenshot of a computer&#10;&#10;Description automatically generated">
            <a:extLst>
              <a:ext uri="{FF2B5EF4-FFF2-40B4-BE49-F238E27FC236}">
                <a16:creationId xmlns:a16="http://schemas.microsoft.com/office/drawing/2014/main" id="{91889C45-1C24-BD41-DCA5-5A23F0EEC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706" y="3625125"/>
            <a:ext cx="4086337" cy="3287054"/>
          </a:xfrm>
          <a:prstGeom prst="rect">
            <a:avLst/>
          </a:prstGeom>
        </p:spPr>
      </p:pic>
    </p:spTree>
    <p:extLst>
      <p:ext uri="{BB962C8B-B14F-4D97-AF65-F5344CB8AC3E}">
        <p14:creationId xmlns:p14="http://schemas.microsoft.com/office/powerpoint/2010/main" val="325334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B688-F09A-1AB0-5B2C-CB871FE8C092}"/>
              </a:ext>
            </a:extLst>
          </p:cNvPr>
          <p:cNvSpPr>
            <a:spLocks noGrp="1"/>
          </p:cNvSpPr>
          <p:nvPr>
            <p:ph type="title"/>
          </p:nvPr>
        </p:nvSpPr>
        <p:spPr/>
        <p:txBody>
          <a:bodyPr>
            <a:normAutofit fontScale="90000"/>
          </a:bodyPr>
          <a:lstStyle/>
          <a:p>
            <a:r>
              <a:rPr lang="en-CA" dirty="0" err="1"/>
              <a:t>Jupyter</a:t>
            </a:r>
            <a:r>
              <a:rPr lang="en-CA" dirty="0"/>
              <a:t>                        vs.               </a:t>
            </a:r>
            <a:r>
              <a:rPr lang="en-CA" dirty="0" err="1"/>
              <a:t>JupyterHub</a:t>
            </a: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09DD67AB-010F-35D2-EB90-E2D3EA9B92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48" b="11505"/>
          <a:stretch/>
        </p:blipFill>
        <p:spPr>
          <a:xfrm>
            <a:off x="-39733" y="2825953"/>
            <a:ext cx="6355026" cy="3574847"/>
          </a:xfrm>
        </p:spPr>
      </p:pic>
      <p:pic>
        <p:nvPicPr>
          <p:cNvPr id="12" name="Picture 11" descr="A screenshot of a computer&#10;&#10;Description automatically generated">
            <a:extLst>
              <a:ext uri="{FF2B5EF4-FFF2-40B4-BE49-F238E27FC236}">
                <a16:creationId xmlns:a16="http://schemas.microsoft.com/office/drawing/2014/main" id="{0B8CBD0B-E73B-048B-10B0-AE69FF8EE230}"/>
              </a:ext>
            </a:extLst>
          </p:cNvPr>
          <p:cNvPicPr>
            <a:picLocks noChangeAspect="1"/>
          </p:cNvPicPr>
          <p:nvPr/>
        </p:nvPicPr>
        <p:blipFill rotWithShape="1">
          <a:blip r:embed="rId3">
            <a:extLst>
              <a:ext uri="{28A0092B-C50C-407E-A947-70E740481C1C}">
                <a14:useLocalDpi xmlns:a14="http://schemas.microsoft.com/office/drawing/2010/main" val="0"/>
              </a:ext>
            </a:extLst>
          </a:blip>
          <a:srcRect t="3185" b="25895"/>
          <a:stretch/>
        </p:blipFill>
        <p:spPr>
          <a:xfrm>
            <a:off x="5843726" y="2775406"/>
            <a:ext cx="6355025" cy="3625394"/>
          </a:xfrm>
          <a:prstGeom prst="rect">
            <a:avLst/>
          </a:prstGeom>
        </p:spPr>
      </p:pic>
      <p:sp>
        <p:nvSpPr>
          <p:cNvPr id="13" name="Content Placeholder 2">
            <a:extLst>
              <a:ext uri="{FF2B5EF4-FFF2-40B4-BE49-F238E27FC236}">
                <a16:creationId xmlns:a16="http://schemas.microsoft.com/office/drawing/2014/main" id="{4907F152-431C-9195-B704-1422590E9FC0}"/>
              </a:ext>
            </a:extLst>
          </p:cNvPr>
          <p:cNvSpPr txBox="1">
            <a:spLocks/>
          </p:cNvSpPr>
          <p:nvPr/>
        </p:nvSpPr>
        <p:spPr>
          <a:xfrm>
            <a:off x="725905" y="1434209"/>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Compare the difference in “</a:t>
            </a:r>
            <a:r>
              <a:rPr lang="en-CA" dirty="0">
                <a:solidFill>
                  <a:schemeClr val="accent6"/>
                </a:solidFill>
              </a:rPr>
              <a:t>URLs</a:t>
            </a:r>
            <a:r>
              <a:rPr lang="en-CA" dirty="0"/>
              <a:t>” on your computer</a:t>
            </a:r>
          </a:p>
          <a:p>
            <a:r>
              <a:rPr lang="en-CA" dirty="0"/>
              <a:t>You’ll see </a:t>
            </a:r>
            <a:r>
              <a:rPr lang="en-CA" dirty="0" err="1"/>
              <a:t>Jupyter</a:t>
            </a:r>
            <a:r>
              <a:rPr lang="en-CA" dirty="0"/>
              <a:t> points to a local file on your computer, whereas </a:t>
            </a:r>
            <a:r>
              <a:rPr lang="en-CA" dirty="0" err="1"/>
              <a:t>JupyterHub</a:t>
            </a:r>
            <a:r>
              <a:rPr lang="en-CA" dirty="0"/>
              <a:t> is on an external website</a:t>
            </a:r>
          </a:p>
          <a:p>
            <a:endParaRPr lang="en-CA" dirty="0"/>
          </a:p>
        </p:txBody>
      </p:sp>
      <p:sp>
        <p:nvSpPr>
          <p:cNvPr id="14" name="Oval 13">
            <a:extLst>
              <a:ext uri="{FF2B5EF4-FFF2-40B4-BE49-F238E27FC236}">
                <a16:creationId xmlns:a16="http://schemas.microsoft.com/office/drawing/2014/main" id="{D296148D-E29A-B044-DF3C-A93D264420E1}"/>
              </a:ext>
            </a:extLst>
          </p:cNvPr>
          <p:cNvSpPr/>
          <p:nvPr/>
        </p:nvSpPr>
        <p:spPr>
          <a:xfrm>
            <a:off x="7857144" y="2724859"/>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A851A410-1EF0-1143-6A9B-4BF5C130B917}"/>
              </a:ext>
            </a:extLst>
          </p:cNvPr>
          <p:cNvSpPr/>
          <p:nvPr/>
        </p:nvSpPr>
        <p:spPr>
          <a:xfrm>
            <a:off x="1963337" y="2763471"/>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0FADD979-67D1-B95C-9997-B9B68520E609}"/>
              </a:ext>
            </a:extLst>
          </p:cNvPr>
          <p:cNvSpPr/>
          <p:nvPr/>
        </p:nvSpPr>
        <p:spPr>
          <a:xfrm>
            <a:off x="6471575" y="2825953"/>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
        <p:nvSpPr>
          <p:cNvPr id="17" name="Oval 16">
            <a:extLst>
              <a:ext uri="{FF2B5EF4-FFF2-40B4-BE49-F238E27FC236}">
                <a16:creationId xmlns:a16="http://schemas.microsoft.com/office/drawing/2014/main" id="{0DCBAAA1-7D93-4004-9D46-BC2664378B62}"/>
              </a:ext>
            </a:extLst>
          </p:cNvPr>
          <p:cNvSpPr/>
          <p:nvPr/>
        </p:nvSpPr>
        <p:spPr>
          <a:xfrm>
            <a:off x="99217" y="2905067"/>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Tree>
    <p:extLst>
      <p:ext uri="{BB962C8B-B14F-4D97-AF65-F5344CB8AC3E}">
        <p14:creationId xmlns:p14="http://schemas.microsoft.com/office/powerpoint/2010/main" val="34089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Quickly Explore </a:t>
            </a:r>
            <a:r>
              <a:rPr lang="en-US" dirty="0" err="1"/>
              <a:t>Jupyter</a:t>
            </a:r>
            <a:endParaRPr lang="en-US" dirty="0"/>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US" dirty="0"/>
              <a:t>Explore different cell types</a:t>
            </a:r>
          </a:p>
          <a:p>
            <a:r>
              <a:rPr lang="en-US" dirty="0"/>
              <a:t>Execute Python code in </a:t>
            </a:r>
            <a:r>
              <a:rPr lang="en-US" dirty="0" err="1"/>
              <a:t>Jupyter</a:t>
            </a:r>
            <a:endParaRPr lang="en-US" dirty="0"/>
          </a:p>
          <a:p>
            <a:r>
              <a:rPr lang="en-US" dirty="0"/>
              <a:t>Other helpful </a:t>
            </a:r>
            <a:r>
              <a:rPr lang="en-US" dirty="0" err="1"/>
              <a:t>Jupyter</a:t>
            </a:r>
            <a:r>
              <a:rPr lang="en-US" dirty="0"/>
              <a:t> tips</a:t>
            </a:r>
          </a:p>
          <a:p>
            <a:r>
              <a:rPr lang="en-US" dirty="0"/>
              <a:t>You can use the downloaded .</a:t>
            </a:r>
            <a:r>
              <a:rPr lang="en-US" dirty="0" err="1"/>
              <a:t>ipynb</a:t>
            </a:r>
            <a:r>
              <a:rPr lang="en-US" dirty="0"/>
              <a:t> file or </a:t>
            </a:r>
            <a:r>
              <a:rPr lang="en-US" dirty="0" err="1"/>
              <a:t>JupyterHub</a:t>
            </a:r>
            <a:r>
              <a:rPr lang="en-US" dirty="0"/>
              <a:t> links to follow along</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Exploring Cell Types in </a:t>
            </a:r>
            <a:r>
              <a:rPr lang="en-US" sz="2800" b="1" dirty="0" err="1">
                <a:solidFill>
                  <a:schemeClr val="accent6"/>
                </a:solidFill>
              </a:rPr>
              <a:t>Jupyter</a:t>
            </a:r>
            <a:endParaRPr lang="en-US" sz="2800" b="1" dirty="0">
              <a:solidFill>
                <a:schemeClr val="accent6"/>
              </a:solidFill>
            </a:endParaRPr>
          </a:p>
        </p:txBody>
      </p:sp>
    </p:spTree>
    <p:extLst>
      <p:ext uri="{BB962C8B-B14F-4D97-AF65-F5344CB8AC3E}">
        <p14:creationId xmlns:p14="http://schemas.microsoft.com/office/powerpoint/2010/main" val="1812793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D7D338-1702-98D2-8D72-090D151D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1" y="3429000"/>
            <a:ext cx="3740150" cy="3035300"/>
          </a:xfrm>
          <a:prstGeom prst="rect">
            <a:avLst/>
          </a:prstGeom>
        </p:spPr>
      </p:pic>
      <p:sp>
        <p:nvSpPr>
          <p:cNvPr id="2" name="Title 1">
            <a:extLst>
              <a:ext uri="{FF2B5EF4-FFF2-40B4-BE49-F238E27FC236}">
                <a16:creationId xmlns:a16="http://schemas.microsoft.com/office/drawing/2014/main" id="{EBEB308A-B536-04E2-A616-942C4209FE2D}"/>
              </a:ext>
            </a:extLst>
          </p:cNvPr>
          <p:cNvSpPr>
            <a:spLocks noGrp="1"/>
          </p:cNvSpPr>
          <p:nvPr>
            <p:ph type="title"/>
          </p:nvPr>
        </p:nvSpPr>
        <p:spPr/>
        <p:txBody>
          <a:bodyPr>
            <a:normAutofit fontScale="90000"/>
          </a:bodyPr>
          <a:lstStyle/>
          <a:p>
            <a:r>
              <a:rPr lang="en-CA" dirty="0"/>
              <a:t>Running Your First Python (.</a:t>
            </a:r>
            <a:r>
              <a:rPr lang="en-CA" dirty="0" err="1"/>
              <a:t>py</a:t>
            </a:r>
            <a:r>
              <a:rPr lang="en-CA" dirty="0"/>
              <a:t>) File</a:t>
            </a:r>
          </a:p>
        </p:txBody>
      </p:sp>
      <p:sp>
        <p:nvSpPr>
          <p:cNvPr id="7" name="Content Placeholder 6">
            <a:extLst>
              <a:ext uri="{FF2B5EF4-FFF2-40B4-BE49-F238E27FC236}">
                <a16:creationId xmlns:a16="http://schemas.microsoft.com/office/drawing/2014/main" id="{29A7C73C-4035-3022-5805-8FCC21FDCE5C}"/>
              </a:ext>
            </a:extLst>
          </p:cNvPr>
          <p:cNvSpPr>
            <a:spLocks noGrp="1"/>
          </p:cNvSpPr>
          <p:nvPr>
            <p:ph idx="1"/>
          </p:nvPr>
        </p:nvSpPr>
        <p:spPr>
          <a:xfrm>
            <a:off x="599098" y="1584992"/>
            <a:ext cx="11288102" cy="4835479"/>
          </a:xfrm>
        </p:spPr>
        <p:txBody>
          <a:bodyPr>
            <a:normAutofit/>
          </a:bodyPr>
          <a:lstStyle/>
          <a:p>
            <a:r>
              <a:rPr lang="en-CA" sz="2400" dirty="0"/>
              <a:t>Download this .</a:t>
            </a:r>
            <a:r>
              <a:rPr lang="en-CA" sz="2400" dirty="0" err="1"/>
              <a:t>py</a:t>
            </a:r>
            <a:r>
              <a:rPr lang="en-CA" sz="2400" dirty="0"/>
              <a:t> file from Quercus</a:t>
            </a:r>
          </a:p>
          <a:p>
            <a:r>
              <a:rPr lang="en-CA" sz="2400" dirty="0"/>
              <a:t>Open </a:t>
            </a:r>
            <a:r>
              <a:rPr lang="en-CA" sz="2400" dirty="0" err="1"/>
              <a:t>VSCode</a:t>
            </a:r>
            <a:r>
              <a:rPr lang="en-CA" sz="2400" dirty="0"/>
              <a:t> on your Computer</a:t>
            </a:r>
          </a:p>
          <a:p>
            <a:r>
              <a:rPr lang="en-CA" sz="2400" dirty="0"/>
              <a:t>In </a:t>
            </a:r>
            <a:r>
              <a:rPr lang="en-CA" sz="2400" dirty="0" err="1"/>
              <a:t>VSCode</a:t>
            </a:r>
            <a:r>
              <a:rPr lang="en-CA" sz="2400" dirty="0"/>
              <a:t> go to File -&gt; Open -&gt; find and open the .</a:t>
            </a:r>
            <a:r>
              <a:rPr lang="en-CA" sz="2400" dirty="0" err="1"/>
              <a:t>py</a:t>
            </a:r>
            <a:r>
              <a:rPr lang="en-CA" sz="2400" dirty="0"/>
              <a:t> file where you downloaded it</a:t>
            </a:r>
          </a:p>
        </p:txBody>
      </p:sp>
      <p:sp>
        <p:nvSpPr>
          <p:cNvPr id="10" name="Down Arrow 9">
            <a:extLst>
              <a:ext uri="{FF2B5EF4-FFF2-40B4-BE49-F238E27FC236}">
                <a16:creationId xmlns:a16="http://schemas.microsoft.com/office/drawing/2014/main" id="{4F8A1960-6856-72EB-2582-1D31313C37D2}"/>
              </a:ext>
            </a:extLst>
          </p:cNvPr>
          <p:cNvSpPr/>
          <p:nvPr/>
        </p:nvSpPr>
        <p:spPr>
          <a:xfrm rot="3997194">
            <a:off x="1945953" y="4151817"/>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A screenshot of a computer&#10;&#10;Description automatically generated">
            <a:extLst>
              <a:ext uri="{FF2B5EF4-FFF2-40B4-BE49-F238E27FC236}">
                <a16:creationId xmlns:a16="http://schemas.microsoft.com/office/drawing/2014/main" id="{B738C703-A788-1228-CC31-FCE4DC76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32" y="2960035"/>
            <a:ext cx="6357907" cy="3897965"/>
          </a:xfrm>
          <a:prstGeom prst="rect">
            <a:avLst/>
          </a:prstGeom>
        </p:spPr>
      </p:pic>
    </p:spTree>
    <p:extLst>
      <p:ext uri="{BB962C8B-B14F-4D97-AF65-F5344CB8AC3E}">
        <p14:creationId xmlns:p14="http://schemas.microsoft.com/office/powerpoint/2010/main" val="141675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A672649-8683-E9DE-E3BA-F11F29D97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1521"/>
            <a:ext cx="8240494" cy="5052159"/>
          </a:xfrm>
          <a:prstGeom prst="rect">
            <a:avLst/>
          </a:prstGeom>
        </p:spPr>
      </p:pic>
      <p:sp>
        <p:nvSpPr>
          <p:cNvPr id="3" name="Content Placeholder 2">
            <a:extLst>
              <a:ext uri="{FF2B5EF4-FFF2-40B4-BE49-F238E27FC236}">
                <a16:creationId xmlns:a16="http://schemas.microsoft.com/office/drawing/2014/main" id="{AEE3E9E7-0514-96CA-CAE8-1304C3E3EF3D}"/>
              </a:ext>
            </a:extLst>
          </p:cNvPr>
          <p:cNvSpPr txBox="1">
            <a:spLocks/>
          </p:cNvSpPr>
          <p:nvPr/>
        </p:nvSpPr>
        <p:spPr>
          <a:xfrm>
            <a:off x="7936666" y="3641132"/>
            <a:ext cx="3671565"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Python version and interpreter being used.</a:t>
            </a:r>
          </a:p>
        </p:txBody>
      </p:sp>
      <p:sp>
        <p:nvSpPr>
          <p:cNvPr id="6" name="Down Arrow 5">
            <a:extLst>
              <a:ext uri="{FF2B5EF4-FFF2-40B4-BE49-F238E27FC236}">
                <a16:creationId xmlns:a16="http://schemas.microsoft.com/office/drawing/2014/main" id="{694E9D3E-F942-1CD0-F92E-5CB660439107}"/>
              </a:ext>
            </a:extLst>
          </p:cNvPr>
          <p:cNvSpPr/>
          <p:nvPr/>
        </p:nvSpPr>
        <p:spPr>
          <a:xfrm rot="10800000">
            <a:off x="6400800" y="5076704"/>
            <a:ext cx="312822" cy="44487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Down Arrow 9">
            <a:extLst>
              <a:ext uri="{FF2B5EF4-FFF2-40B4-BE49-F238E27FC236}">
                <a16:creationId xmlns:a16="http://schemas.microsoft.com/office/drawing/2014/main" id="{720793FF-985D-4EB1-4434-73EE7F027AFE}"/>
              </a:ext>
            </a:extLst>
          </p:cNvPr>
          <p:cNvSpPr/>
          <p:nvPr/>
        </p:nvSpPr>
        <p:spPr>
          <a:xfrm rot="2692473">
            <a:off x="7172744" y="4180545"/>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Content Placeholder 2">
            <a:extLst>
              <a:ext uri="{FF2B5EF4-FFF2-40B4-BE49-F238E27FC236}">
                <a16:creationId xmlns:a16="http://schemas.microsoft.com/office/drawing/2014/main" id="{389E77CE-5427-3E54-0F58-118C6A781947}"/>
              </a:ext>
            </a:extLst>
          </p:cNvPr>
          <p:cNvSpPr txBox="1">
            <a:spLocks/>
          </p:cNvSpPr>
          <p:nvPr/>
        </p:nvSpPr>
        <p:spPr>
          <a:xfrm>
            <a:off x="3784111" y="5521583"/>
            <a:ext cx="4623777"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programming language.  It should say Python for APS106.</a:t>
            </a:r>
          </a:p>
        </p:txBody>
      </p:sp>
    </p:spTree>
    <p:extLst>
      <p:ext uri="{BB962C8B-B14F-4D97-AF65-F5344CB8AC3E}">
        <p14:creationId xmlns:p14="http://schemas.microsoft.com/office/powerpoint/2010/main" val="16983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BC2AB8E-A7FB-3D23-E937-C7D6B0721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494" y="1936883"/>
            <a:ext cx="8295141" cy="5085663"/>
          </a:xfrm>
          <a:prstGeom prst="rect">
            <a:avLst/>
          </a:prstGeom>
        </p:spPr>
      </p:pic>
      <p:sp>
        <p:nvSpPr>
          <p:cNvPr id="13" name="Down Arrow 12">
            <a:extLst>
              <a:ext uri="{FF2B5EF4-FFF2-40B4-BE49-F238E27FC236}">
                <a16:creationId xmlns:a16="http://schemas.microsoft.com/office/drawing/2014/main" id="{200C9E85-96C9-AA09-133F-5163F981A6FB}"/>
              </a:ext>
            </a:extLst>
          </p:cNvPr>
          <p:cNvSpPr/>
          <p:nvPr/>
        </p:nvSpPr>
        <p:spPr>
          <a:xfrm>
            <a:off x="9298930" y="1763234"/>
            <a:ext cx="304800" cy="770036"/>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Content Placeholder 2">
            <a:extLst>
              <a:ext uri="{FF2B5EF4-FFF2-40B4-BE49-F238E27FC236}">
                <a16:creationId xmlns:a16="http://schemas.microsoft.com/office/drawing/2014/main" id="{3BB78646-9C9E-692C-9C3D-68138164B912}"/>
              </a:ext>
            </a:extLst>
          </p:cNvPr>
          <p:cNvSpPr txBox="1">
            <a:spLocks/>
          </p:cNvSpPr>
          <p:nvPr/>
        </p:nvSpPr>
        <p:spPr>
          <a:xfrm>
            <a:off x="534766" y="624857"/>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Take some time opening this on your personal computer</a:t>
            </a:r>
          </a:p>
          <a:p>
            <a:r>
              <a:rPr lang="en-CA" dirty="0">
                <a:solidFill>
                  <a:schemeClr val="accent6"/>
                </a:solidFill>
              </a:rPr>
              <a:t>On Line 3, replace Art Vandelay with your name</a:t>
            </a:r>
          </a:p>
          <a:p>
            <a:r>
              <a:rPr lang="en-CA" dirty="0">
                <a:solidFill>
                  <a:srgbClr val="00B050"/>
                </a:solidFill>
              </a:rPr>
              <a:t>Hit the triangle arrow to RUN or EXECUTE code</a:t>
            </a:r>
          </a:p>
        </p:txBody>
      </p:sp>
      <p:sp>
        <p:nvSpPr>
          <p:cNvPr id="17" name="Down Arrow 16">
            <a:extLst>
              <a:ext uri="{FF2B5EF4-FFF2-40B4-BE49-F238E27FC236}">
                <a16:creationId xmlns:a16="http://schemas.microsoft.com/office/drawing/2014/main" id="{4E69206B-7AB2-FCD3-6624-25DFE13911CB}"/>
              </a:ext>
            </a:extLst>
          </p:cNvPr>
          <p:cNvSpPr/>
          <p:nvPr/>
        </p:nvSpPr>
        <p:spPr>
          <a:xfrm rot="16200000">
            <a:off x="2811244" y="2945080"/>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61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a:t>
            </a:r>
            <a:r>
              <a:rPr lang="en-US" dirty="0">
                <a:solidFill>
                  <a:schemeClr val="accent6"/>
                </a:solidFill>
              </a:rPr>
              <a:t>(</a:t>
            </a:r>
            <a:r>
              <a:rPr lang="en-US" dirty="0"/>
              <a:t>or “instruction”</a:t>
            </a:r>
            <a:r>
              <a:rPr lang="en-US" dirty="0">
                <a:solidFill>
                  <a:schemeClr val="accent6"/>
                </a:solidFill>
              </a:rPr>
              <a:t>)</a:t>
            </a:r>
            <a:r>
              <a:rPr lang="en-US" dirty="0"/>
              <a:t>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Katia Ossetchkina – Grasselli&amp;#39;s Geomechanics Group">
            <a:extLst>
              <a:ext uri="{FF2B5EF4-FFF2-40B4-BE49-F238E27FC236}">
                <a16:creationId xmlns:a16="http://schemas.microsoft.com/office/drawing/2014/main" id="{5C8871F2-A65C-F195-470A-F5E26FF303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2" descr="Katia Ossetchkina – Grasselli&amp;#39;s Geomechanics Group">
            <a:extLst>
              <a:ext uri="{FF2B5EF4-FFF2-40B4-BE49-F238E27FC236}">
                <a16:creationId xmlns:a16="http://schemas.microsoft.com/office/drawing/2014/main" id="{03601139-768D-3330-3B95-491B0C8A58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51"/>
          <a:stretch/>
        </p:blipFill>
        <p:spPr bwMode="auto">
          <a:xfrm>
            <a:off x="6948211" y="2998416"/>
            <a:ext cx="4631603"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865" y="2618252"/>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388203" y="3797019"/>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F422589D-2615-0D22-74A6-CE0CDFC5C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6" y="2466536"/>
            <a:ext cx="3306879" cy="4088032"/>
          </a:xfrm>
          <a:prstGeom prst="rect">
            <a:avLst/>
          </a:prstGeom>
        </p:spPr>
      </p:pic>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1 week later</a:t>
            </a:r>
          </a:p>
          <a:p>
            <a:r>
              <a:rPr lang="en-US" dirty="0"/>
              <a:t>Use labs and practice problem sets as litmus tests</a:t>
            </a:r>
          </a:p>
          <a:p>
            <a:pPr lvl="1"/>
            <a:r>
              <a:rPr lang="en-US" dirty="0"/>
              <a:t>Do them all, take note of which questions give you trouble</a:t>
            </a:r>
          </a:p>
        </p:txBody>
      </p:sp>
      <p:pic>
        <p:nvPicPr>
          <p:cNvPr id="5" name="Picture 4" descr="Application&#10;&#10;Description automatically generated with medium confidence">
            <a:extLst>
              <a:ext uri="{FF2B5EF4-FFF2-40B4-BE49-F238E27FC236}">
                <a16:creationId xmlns:a16="http://schemas.microsoft.com/office/drawing/2014/main" id="{E45A9D59-9488-E14F-80A8-25BF1C54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808" y="3945034"/>
            <a:ext cx="7348384" cy="2689310"/>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155D-5DEC-3EB9-3CB9-D30309851313}"/>
              </a:ext>
            </a:extLst>
          </p:cNvPr>
          <p:cNvSpPr>
            <a:spLocks noGrp="1"/>
          </p:cNvSpPr>
          <p:nvPr>
            <p:ph type="title"/>
          </p:nvPr>
        </p:nvSpPr>
        <p:spPr>
          <a:xfrm>
            <a:off x="838200" y="579883"/>
            <a:ext cx="10515600" cy="656148"/>
          </a:xfrm>
        </p:spPr>
        <p:txBody>
          <a:bodyPr>
            <a:normAutofit fontScale="90000"/>
          </a:bodyPr>
          <a:lstStyle/>
          <a:p>
            <a:r>
              <a:rPr lang="en-CA" dirty="0"/>
              <a:t>Packaging instructions for our computer</a:t>
            </a:r>
          </a:p>
        </p:txBody>
      </p:sp>
      <p:sp>
        <p:nvSpPr>
          <p:cNvPr id="3" name="Content Placeholder 2">
            <a:extLst>
              <a:ext uri="{FF2B5EF4-FFF2-40B4-BE49-F238E27FC236}">
                <a16:creationId xmlns:a16="http://schemas.microsoft.com/office/drawing/2014/main" id="{21CE64A8-FDA2-0F66-E22A-3D880923347A}"/>
              </a:ext>
            </a:extLst>
          </p:cNvPr>
          <p:cNvSpPr>
            <a:spLocks noGrp="1"/>
          </p:cNvSpPr>
          <p:nvPr>
            <p:ph idx="1"/>
          </p:nvPr>
        </p:nvSpPr>
        <p:spPr>
          <a:xfrm>
            <a:off x="838200" y="5282244"/>
            <a:ext cx="10515600" cy="1575756"/>
          </a:xfrm>
        </p:spPr>
        <p:txBody>
          <a:bodyPr>
            <a:normAutofit/>
          </a:bodyPr>
          <a:lstStyle/>
          <a:p>
            <a:endParaRPr lang="en-CA" dirty="0"/>
          </a:p>
          <a:p>
            <a:r>
              <a:rPr lang="en-CA" dirty="0"/>
              <a:t>Next class we will learn how to assign variables to memory and begin using programming as a tool to solve problems!</a:t>
            </a:r>
          </a:p>
          <a:p>
            <a:pPr marL="0" indent="0">
              <a:buNone/>
            </a:pPr>
            <a:endParaRPr lang="en-CA" dirty="0"/>
          </a:p>
        </p:txBody>
      </p:sp>
      <p:graphicFrame>
        <p:nvGraphicFramePr>
          <p:cNvPr id="4" name="Diagram 3">
            <a:extLst>
              <a:ext uri="{FF2B5EF4-FFF2-40B4-BE49-F238E27FC236}">
                <a16:creationId xmlns:a16="http://schemas.microsoft.com/office/drawing/2014/main" id="{117A1862-E3AD-D9EE-2FC7-0F2ADDD9B180}"/>
              </a:ext>
            </a:extLst>
          </p:cNvPr>
          <p:cNvGraphicFramePr/>
          <p:nvPr>
            <p:extLst>
              <p:ext uri="{D42A27DB-BD31-4B8C-83A1-F6EECF244321}">
                <p14:modId xmlns:p14="http://schemas.microsoft.com/office/powerpoint/2010/main" val="1156522842"/>
              </p:ext>
            </p:extLst>
          </p:nvPr>
        </p:nvGraphicFramePr>
        <p:xfrm>
          <a:off x="60156" y="1236031"/>
          <a:ext cx="11293644" cy="4598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A626631-6F1C-37F6-1147-49971086A58B}"/>
              </a:ext>
            </a:extLst>
          </p:cNvPr>
          <p:cNvSpPr txBox="1"/>
          <p:nvPr/>
        </p:nvSpPr>
        <p:spPr>
          <a:xfrm>
            <a:off x="7283115" y="1236031"/>
            <a:ext cx="4848729"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Most of this is outside the scope of APS106.</a:t>
            </a:r>
          </a:p>
          <a:p>
            <a:pPr algn="ctr"/>
            <a:br>
              <a:rPr lang="en-CA" dirty="0"/>
            </a:br>
            <a:r>
              <a:rPr lang="en-CA" dirty="0"/>
              <a:t>If we can provide the correct Python instructions in </a:t>
            </a:r>
            <a:r>
              <a:rPr lang="en-CA" b="1" dirty="0"/>
              <a:t>Step (1)</a:t>
            </a:r>
            <a:r>
              <a:rPr lang="en-CA" dirty="0"/>
              <a:t>, the computer will do what we tell it to!</a:t>
            </a:r>
          </a:p>
        </p:txBody>
      </p:sp>
    </p:spTree>
    <p:extLst>
      <p:ext uri="{BB962C8B-B14F-4D97-AF65-F5344CB8AC3E}">
        <p14:creationId xmlns:p14="http://schemas.microsoft.com/office/powerpoint/2010/main" val="278263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5" name="TextBox 4">
            <a:extLst>
              <a:ext uri="{FF2B5EF4-FFF2-40B4-BE49-F238E27FC236}">
                <a16:creationId xmlns:a16="http://schemas.microsoft.com/office/drawing/2014/main" id="{20ABF4D4-FFF3-BD0B-BE6C-F270BE2C4360}"/>
              </a:ext>
            </a:extLst>
          </p:cNvPr>
          <p:cNvSpPr txBox="1"/>
          <p:nvPr/>
        </p:nvSpPr>
        <p:spPr>
          <a:xfrm>
            <a:off x="335947" y="4741015"/>
            <a:ext cx="5164560"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0 released Thursday at 6 PM</a:t>
            </a:r>
          </a:p>
          <a:p>
            <a:pPr marL="285750" indent="-285750">
              <a:buFont typeface="Arial" panose="020B0604020202020204" pitchFamily="34" charset="0"/>
              <a:buChar char="•"/>
            </a:pPr>
            <a:r>
              <a:rPr lang="en-CA" dirty="0"/>
              <a:t>Reflection 1 released Friday at 6 PM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First PRA section – Friday 3-5 PM</a:t>
            </a:r>
          </a:p>
        </p:txBody>
      </p:sp>
    </p:spTree>
    <p:extLst>
      <p:ext uri="{BB962C8B-B14F-4D97-AF65-F5344CB8AC3E}">
        <p14:creationId xmlns:p14="http://schemas.microsoft.com/office/powerpoint/2010/main" val="3753895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A379-9AFF-57A5-43C1-D5CE012DB024}"/>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044AAF96-6FA2-C160-67AC-8EDD57600D80}"/>
              </a:ext>
            </a:extLst>
          </p:cNvPr>
          <p:cNvSpPr>
            <a:spLocks noGrp="1"/>
          </p:cNvSpPr>
          <p:nvPr>
            <p:ph idx="1"/>
          </p:nvPr>
        </p:nvSpPr>
        <p:spPr/>
        <p:txBody>
          <a:bodyPr/>
          <a:lstStyle/>
          <a:p>
            <a:r>
              <a:rPr lang="en-CA" dirty="0"/>
              <a:t>Everything after this point is could be incorporated into Week 1 Lecture 3 (or at least some variation of it)</a:t>
            </a:r>
          </a:p>
          <a:p>
            <a:r>
              <a:rPr lang="en-CA" dirty="0"/>
              <a:t>Some of this has lost its home from last year (with no “Programming Process” lecture) but is still probably important to discuss early, such as code readability, commenting, and testing.</a:t>
            </a:r>
          </a:p>
          <a:p>
            <a:r>
              <a:rPr lang="en-CA" dirty="0"/>
              <a:t>The integral example is new this year and I will experiment with this to try a new way to teach the value of meaningful names and comments</a:t>
            </a:r>
          </a:p>
        </p:txBody>
      </p:sp>
    </p:spTree>
    <p:extLst>
      <p:ext uri="{BB962C8B-B14F-4D97-AF65-F5344CB8AC3E}">
        <p14:creationId xmlns:p14="http://schemas.microsoft.com/office/powerpoint/2010/main" val="43771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Python 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Reading and interpreting 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lstStyle/>
          <a:p>
            <a:r>
              <a:rPr lang="en-US" dirty="0"/>
              <a:t>Use whitespace to separate variables and operators</a:t>
            </a:r>
          </a:p>
          <a:p>
            <a:pPr lvl="1"/>
            <a:r>
              <a:rPr lang="en-US" dirty="0">
                <a:solidFill>
                  <a:srgbClr val="FF0000"/>
                </a:solidFill>
              </a:rPr>
              <a:t>&gt;&gt;&gt; </a:t>
            </a:r>
            <a:r>
              <a:rPr lang="en-US" dirty="0" err="1">
                <a:solidFill>
                  <a:srgbClr val="FF0000"/>
                </a:solidFill>
              </a:rPr>
              <a:t>canda</a:t>
            </a:r>
            <a:r>
              <a:rPr lang="en-US" dirty="0">
                <a:solidFill>
                  <a:srgbClr val="FF0000"/>
                </a:solidFill>
              </a:rPr>
              <a:t>=</a:t>
            </a:r>
            <a:r>
              <a:rPr lang="en-US" dirty="0" err="1">
                <a:solidFill>
                  <a:srgbClr val="FF0000"/>
                </a:solidFill>
              </a:rPr>
              <a:t>cat+panda</a:t>
            </a:r>
            <a:endParaRPr lang="en-US" dirty="0">
              <a:solidFill>
                <a:srgbClr val="FF0000"/>
              </a:solidFill>
            </a:endParaRPr>
          </a:p>
          <a:p>
            <a:r>
              <a:rPr lang="en-US" dirty="0"/>
              <a:t>Be consistent with spacing, too much whitespace can be bad</a:t>
            </a:r>
          </a:p>
          <a:p>
            <a:pPr lvl="1"/>
            <a:r>
              <a:rPr lang="en-US" dirty="0">
                <a:solidFill>
                  <a:srgbClr val="FF0000"/>
                </a:solidFill>
              </a:rPr>
              <a:t>&gt;&gt;&gt; </a:t>
            </a:r>
            <a:r>
              <a:rPr lang="en-US" dirty="0" err="1">
                <a:solidFill>
                  <a:srgbClr val="FF0000"/>
                </a:solidFill>
              </a:rPr>
              <a:t>canda</a:t>
            </a:r>
            <a:r>
              <a:rPr lang="en-US" dirty="0">
                <a:solidFill>
                  <a:srgbClr val="FF0000"/>
                </a:solidFill>
              </a:rPr>
              <a:t> =                                 cat      +panda</a:t>
            </a:r>
          </a:p>
          <a:p>
            <a:r>
              <a:rPr lang="en-US" dirty="0"/>
              <a:t>Pick variable names that are easy to read and interpret</a:t>
            </a:r>
          </a:p>
          <a:p>
            <a:pPr lvl="1"/>
            <a:r>
              <a:rPr lang="en-US" dirty="0">
                <a:solidFill>
                  <a:srgbClr val="FF0000"/>
                </a:solidFill>
              </a:rPr>
              <a:t>&gt;&gt;&gt; </a:t>
            </a:r>
            <a:r>
              <a:rPr lang="en-US" dirty="0" err="1">
                <a:solidFill>
                  <a:srgbClr val="FF0000"/>
                </a:solidFill>
              </a:rPr>
              <a:t>canda</a:t>
            </a:r>
            <a:r>
              <a:rPr lang="en-US" dirty="0">
                <a:solidFill>
                  <a:srgbClr val="FF0000"/>
                </a:solidFill>
              </a:rPr>
              <a:t> = nom + </a:t>
            </a:r>
            <a:r>
              <a:rPr lang="en-US" dirty="0" err="1">
                <a:solidFill>
                  <a:srgbClr val="FF0000"/>
                </a:solidFill>
              </a:rPr>
              <a:t>nomnomnomnomnom</a:t>
            </a:r>
            <a:endParaRPr lang="en-US" dirty="0">
              <a:solidFill>
                <a:srgbClr val="FF0000"/>
              </a:solidFill>
            </a:endParaRPr>
          </a:p>
          <a:p>
            <a:r>
              <a:rPr lang="en-US" dirty="0"/>
              <a:t>Be consistent with naming schemes</a:t>
            </a:r>
          </a:p>
          <a:p>
            <a:pPr lvl="1"/>
            <a:r>
              <a:rPr lang="en-US" dirty="0">
                <a:solidFill>
                  <a:srgbClr val="FF0000"/>
                </a:solidFill>
              </a:rPr>
              <a:t>&gt;&gt;&gt; </a:t>
            </a:r>
            <a:r>
              <a:rPr lang="en-US" dirty="0" err="1">
                <a:solidFill>
                  <a:srgbClr val="FF0000"/>
                </a:solidFill>
              </a:rPr>
              <a:t>Canda</a:t>
            </a:r>
            <a:r>
              <a:rPr lang="en-US" dirty="0">
                <a:solidFill>
                  <a:srgbClr val="FF0000"/>
                </a:solidFill>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425267" y="869993"/>
            <a:ext cx="6096000" cy="461665"/>
          </a:xfrm>
          <a:prstGeom prst="rect">
            <a:avLst/>
          </a:prstGeom>
          <a:noFill/>
        </p:spPr>
        <p:txBody>
          <a:bodyPr wrap="square">
            <a:spAutoFit/>
          </a:bodyPr>
          <a:lstStyle/>
          <a:p>
            <a:pPr lvl="1"/>
            <a:r>
              <a:rPr lang="en-US" sz="2400" dirty="0">
                <a:solidFill>
                  <a:srgbClr val="00B050"/>
                </a:solidFill>
              </a:rPr>
              <a:t>&gt;&gt;&gt; </a:t>
            </a:r>
            <a:r>
              <a:rPr lang="en-US" sz="2400" dirty="0" err="1">
                <a:solidFill>
                  <a:srgbClr val="00B050"/>
                </a:solidFill>
              </a:rPr>
              <a:t>canda</a:t>
            </a:r>
            <a:r>
              <a:rPr lang="en-US" sz="2400" dirty="0">
                <a:solidFill>
                  <a:srgbClr val="00B050"/>
                </a:solidFill>
              </a:rPr>
              <a:t> = cat + panda</a:t>
            </a:r>
            <a:endParaRPr lang="en-US" sz="2400" dirty="0">
              <a:solidFill>
                <a:srgbClr val="FF0000"/>
              </a:solidFill>
            </a:endParaRP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does this piece of code do?</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(x, y, z, </a:t>
            </a:r>
            <a:r>
              <a:rPr lang="en-CA" sz="2000" dirty="0" err="1"/>
              <a:t>zz</a:t>
            </a:r>
            <a:r>
              <a:rPr lang="en-CA" sz="2000" dirty="0"/>
              <a:t>=1000):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k = (z - y) / x </a:t>
            </a:r>
          </a:p>
          <a:p>
            <a:pPr marL="0" indent="0">
              <a:lnSpc>
                <a:spcPct val="70000"/>
              </a:lnSpc>
              <a:spcBef>
                <a:spcPts val="0"/>
              </a:spcBef>
              <a:buNone/>
            </a:pPr>
            <a:r>
              <a:rPr lang="en-CA" sz="2000" dirty="0"/>
              <a:t>    t = 0.5 * (x(y) + x(z))</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a:t>
            </a:r>
            <a:r>
              <a:rPr lang="en-CA" sz="2000" dirty="0" err="1"/>
              <a:t>zz</a:t>
            </a:r>
            <a:r>
              <a:rPr lang="en-CA" sz="2000" dirty="0"/>
              <a:t>):</a:t>
            </a:r>
          </a:p>
          <a:p>
            <a:pPr marL="0" indent="0">
              <a:lnSpc>
                <a:spcPct val="70000"/>
              </a:lnSpc>
              <a:spcBef>
                <a:spcPts val="0"/>
              </a:spcBef>
              <a:buNone/>
            </a:pPr>
            <a:r>
              <a:rPr lang="en-CA" sz="2000" dirty="0"/>
              <a:t>        </a:t>
            </a:r>
            <a:r>
              <a:rPr lang="en-CA" sz="2000" dirty="0" err="1"/>
              <a:t>x_i</a:t>
            </a:r>
            <a:r>
              <a:rPr lang="en-CA" sz="2000" dirty="0"/>
              <a:t> = y + </a:t>
            </a:r>
            <a:r>
              <a:rPr lang="en-CA" sz="2000" dirty="0" err="1"/>
              <a:t>i</a:t>
            </a:r>
            <a:r>
              <a:rPr lang="en-CA" sz="2000" dirty="0"/>
              <a:t> * k</a:t>
            </a:r>
          </a:p>
          <a:p>
            <a:pPr marL="0" indent="0">
              <a:lnSpc>
                <a:spcPct val="70000"/>
              </a:lnSpc>
              <a:spcBef>
                <a:spcPts val="0"/>
              </a:spcBef>
              <a:buNone/>
            </a:pPr>
            <a:r>
              <a:rPr lang="en-CA" sz="2000" dirty="0"/>
              <a:t>        t += x(</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t</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80921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a:t>
            </a:r>
          </a:p>
          <a:p>
            <a:pPr marL="0" indent="0">
              <a:lnSpc>
                <a:spcPct val="70000"/>
              </a:lnSpc>
              <a:spcBef>
                <a:spcPts val="0"/>
              </a:spcBef>
              <a:buNone/>
            </a:pPr>
            <a:r>
              <a:rPr lang="en-CA" sz="2000" dirty="0"/>
              <a:t>    sum = 0.5 * (f(a) + f(b))</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sum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sum</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52698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  # Width of each trapezoid</a:t>
            </a:r>
          </a:p>
          <a:p>
            <a:pPr marL="0" indent="0">
              <a:lnSpc>
                <a:spcPct val="70000"/>
              </a:lnSpc>
              <a:spcBef>
                <a:spcPts val="0"/>
              </a:spcBef>
              <a:buNone/>
            </a:pPr>
            <a:r>
              <a:rPr lang="en-CA" sz="2000" dirty="0"/>
              <a:t>    </a:t>
            </a:r>
            <a:r>
              <a:rPr lang="en-CA" sz="2000" dirty="0" err="1"/>
              <a:t>integral_sum</a:t>
            </a:r>
            <a:r>
              <a:rPr lang="en-CA" sz="2000" dirty="0"/>
              <a:t> = 0.5 * (f(a) + f(b))  # Sum the endpoints</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a:t>
            </a:r>
            <a:r>
              <a:rPr lang="en-CA" sz="2000" dirty="0" err="1"/>
              <a:t>integral_sum</a:t>
            </a:r>
            <a:r>
              <a:rPr lang="en-CA" sz="2000" dirty="0"/>
              <a:t>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a:t>
            </a:r>
            <a:r>
              <a:rPr lang="en-CA" sz="2000" dirty="0" err="1"/>
              <a:t>integral_sum</a:t>
            </a:r>
            <a:endParaRPr lang="en-CA" sz="2000" dirty="0"/>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2353110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1047-36C1-897A-4774-E0BEE377CB15}"/>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1D4FBDDA-5B07-BA36-59F1-D60858B64414}"/>
              </a:ext>
            </a:extLst>
          </p:cNvPr>
          <p:cNvSpPr>
            <a:spLocks noGrp="1"/>
          </p:cNvSpPr>
          <p:nvPr>
            <p:ph idx="1"/>
          </p:nvPr>
        </p:nvSpPr>
        <p:spPr/>
        <p:txBody>
          <a:bodyPr/>
          <a:lstStyle/>
          <a:p>
            <a:r>
              <a:rPr lang="en-CA" dirty="0"/>
              <a:t>Overview of Coding trajectory across different disciplines?</a:t>
            </a:r>
          </a:p>
          <a:p>
            <a:endParaRPr lang="en-CA" dirty="0"/>
          </a:p>
          <a:p>
            <a:endParaRPr lang="en-CA" dirty="0"/>
          </a:p>
        </p:txBody>
      </p:sp>
    </p:spTree>
    <p:extLst>
      <p:ext uri="{BB962C8B-B14F-4D97-AF65-F5344CB8AC3E}">
        <p14:creationId xmlns:p14="http://schemas.microsoft.com/office/powerpoint/2010/main" val="1458354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a:xfrm>
            <a:off x="838200" y="727514"/>
            <a:ext cx="10797988" cy="656148"/>
          </a:xfrm>
        </p:spPr>
        <p:txBody>
          <a:bodyPr>
            <a:normAutofit fontScale="90000"/>
          </a:bodyPr>
          <a:lstStyle/>
          <a:p>
            <a:r>
              <a:rPr lang="en-CA" dirty="0"/>
              <a:t>Use meaningful comments and variable names</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rmAutofit fontScale="70000" lnSpcReduction="20000"/>
          </a:bodyPr>
          <a:lstStyle/>
          <a:p>
            <a:pPr marL="0" indent="0">
              <a:spcBef>
                <a:spcPts val="0"/>
              </a:spcBef>
              <a:buNone/>
            </a:pPr>
            <a:r>
              <a:rPr lang="en-CA" dirty="0"/>
              <a:t>def </a:t>
            </a:r>
            <a:r>
              <a:rPr lang="en-CA" dirty="0" err="1"/>
              <a:t>calculate_integral</a:t>
            </a:r>
            <a:r>
              <a:rPr lang="en-CA" dirty="0"/>
              <a:t>(f, a, b, n=1000):</a:t>
            </a:r>
          </a:p>
          <a:p>
            <a:pPr marL="0" indent="0">
              <a:spcBef>
                <a:spcPts val="0"/>
              </a:spcBef>
              <a:buNone/>
            </a:pPr>
            <a:r>
              <a:rPr lang="en-CA" dirty="0"/>
              <a:t>    """</a:t>
            </a:r>
          </a:p>
          <a:p>
            <a:pPr marL="0" indent="0">
              <a:spcBef>
                <a:spcPts val="0"/>
              </a:spcBef>
              <a:buNone/>
            </a:pPr>
            <a:r>
              <a:rPr lang="en-CA" dirty="0"/>
              <a:t>    Calculate the definite integral of a function using the trapezoidal rule.</a:t>
            </a:r>
          </a:p>
          <a:p>
            <a:pPr marL="0" indent="0">
              <a:spcBef>
                <a:spcPts val="0"/>
              </a:spcBef>
              <a:buNone/>
            </a:pPr>
            <a:r>
              <a:rPr lang="en-CA" dirty="0"/>
              <a:t>    Parameters:</a:t>
            </a:r>
          </a:p>
          <a:p>
            <a:pPr marL="0" indent="0">
              <a:spcBef>
                <a:spcPts val="0"/>
              </a:spcBef>
              <a:buNone/>
            </a:pPr>
            <a:r>
              <a:rPr lang="en-CA" dirty="0"/>
              <a:t>        f (function): The function to integrate.</a:t>
            </a:r>
          </a:p>
          <a:p>
            <a:pPr marL="0" indent="0">
              <a:spcBef>
                <a:spcPts val="0"/>
              </a:spcBef>
              <a:buNone/>
            </a:pPr>
            <a:r>
              <a:rPr lang="en-CA" dirty="0"/>
              <a:t>        a (float): The lower limit of integration.</a:t>
            </a:r>
          </a:p>
          <a:p>
            <a:pPr marL="0" indent="0">
              <a:spcBef>
                <a:spcPts val="0"/>
              </a:spcBef>
              <a:buNone/>
            </a:pPr>
            <a:r>
              <a:rPr lang="en-CA" dirty="0"/>
              <a:t>        b (float): The upper limit of integration.</a:t>
            </a:r>
          </a:p>
          <a:p>
            <a:pPr marL="0" indent="0">
              <a:spcBef>
                <a:spcPts val="0"/>
              </a:spcBef>
              <a:buNone/>
            </a:pPr>
            <a:r>
              <a:rPr lang="en-CA" dirty="0"/>
              <a:t>        n (int, optional): The number of trapezoids for numerical integration. Defaults to 1000.</a:t>
            </a:r>
          </a:p>
          <a:p>
            <a:pPr marL="0" indent="0">
              <a:spcBef>
                <a:spcPts val="0"/>
              </a:spcBef>
              <a:buNone/>
            </a:pPr>
            <a:r>
              <a:rPr lang="en-CA" dirty="0"/>
              <a:t>    Returns:</a:t>
            </a:r>
          </a:p>
          <a:p>
            <a:pPr marL="0" indent="0">
              <a:spcBef>
                <a:spcPts val="0"/>
              </a:spcBef>
              <a:buNone/>
            </a:pPr>
            <a:r>
              <a:rPr lang="en-CA" dirty="0"/>
              <a:t>        float: The approximate definite integral of the function over the specified range.</a:t>
            </a:r>
          </a:p>
          <a:p>
            <a:pPr marL="0" indent="0">
              <a:spcBef>
                <a:spcPts val="0"/>
              </a:spcBef>
              <a:buNone/>
            </a:pPr>
            <a:r>
              <a:rPr lang="en-CA" dirty="0"/>
              <a:t>    """</a:t>
            </a:r>
          </a:p>
          <a:p>
            <a:pPr marL="0" indent="0">
              <a:spcBef>
                <a:spcPts val="0"/>
              </a:spcBef>
              <a:buNone/>
            </a:pPr>
            <a:r>
              <a:rPr lang="en-CA" dirty="0"/>
              <a:t>    h = (b - a) / n  # Width of each trapezoid</a:t>
            </a:r>
          </a:p>
          <a:p>
            <a:pPr marL="0" indent="0">
              <a:spcBef>
                <a:spcPts val="0"/>
              </a:spcBef>
              <a:buNone/>
            </a:pPr>
            <a:r>
              <a:rPr lang="en-CA" dirty="0"/>
              <a:t>    </a:t>
            </a:r>
            <a:r>
              <a:rPr lang="en-CA" dirty="0" err="1"/>
              <a:t>integral_sum</a:t>
            </a:r>
            <a:r>
              <a:rPr lang="en-CA" dirty="0"/>
              <a:t> = 0.5 * (f(a) + f(b))  # Sum the endpoints</a:t>
            </a:r>
          </a:p>
          <a:p>
            <a:pPr marL="0" indent="0">
              <a:spcBef>
                <a:spcPts val="0"/>
              </a:spcBef>
              <a:buNone/>
            </a:pPr>
            <a:r>
              <a:rPr lang="en-CA" dirty="0"/>
              <a:t>    </a:t>
            </a:r>
          </a:p>
          <a:p>
            <a:pPr marL="0" indent="0">
              <a:spcBef>
                <a:spcPts val="0"/>
              </a:spcBef>
              <a:buNone/>
            </a:pPr>
            <a:r>
              <a:rPr lang="en-CA" dirty="0"/>
              <a:t>    for </a:t>
            </a:r>
            <a:r>
              <a:rPr lang="en-CA" dirty="0" err="1"/>
              <a:t>i</a:t>
            </a:r>
            <a:r>
              <a:rPr lang="en-CA" dirty="0"/>
              <a:t> in range(1, n):</a:t>
            </a:r>
          </a:p>
          <a:p>
            <a:pPr marL="0" indent="0">
              <a:spcBef>
                <a:spcPts val="0"/>
              </a:spcBef>
              <a:buNone/>
            </a:pPr>
            <a:r>
              <a:rPr lang="en-CA" dirty="0"/>
              <a:t>        </a:t>
            </a:r>
            <a:r>
              <a:rPr lang="en-CA" dirty="0" err="1"/>
              <a:t>x_i</a:t>
            </a:r>
            <a:r>
              <a:rPr lang="en-CA" dirty="0"/>
              <a:t> = a + </a:t>
            </a:r>
            <a:r>
              <a:rPr lang="en-CA" dirty="0" err="1"/>
              <a:t>i</a:t>
            </a:r>
            <a:r>
              <a:rPr lang="en-CA" dirty="0"/>
              <a:t> * h</a:t>
            </a:r>
          </a:p>
          <a:p>
            <a:pPr marL="0" indent="0">
              <a:spcBef>
                <a:spcPts val="0"/>
              </a:spcBef>
              <a:buNone/>
            </a:pPr>
            <a:r>
              <a:rPr lang="en-CA" dirty="0"/>
              <a:t>        </a:t>
            </a:r>
            <a:r>
              <a:rPr lang="en-CA" dirty="0" err="1"/>
              <a:t>integral_sum</a:t>
            </a:r>
            <a:r>
              <a:rPr lang="en-CA" dirty="0"/>
              <a:t> += f(</a:t>
            </a:r>
            <a:r>
              <a:rPr lang="en-CA" dirty="0" err="1"/>
              <a:t>x_i</a:t>
            </a:r>
            <a:r>
              <a:rPr lang="en-CA" dirty="0"/>
              <a:t>)</a:t>
            </a:r>
          </a:p>
          <a:p>
            <a:pPr marL="0" indent="0">
              <a:spcBef>
                <a:spcPts val="0"/>
              </a:spcBef>
              <a:buNone/>
            </a:pPr>
            <a:r>
              <a:rPr lang="en-CA" dirty="0"/>
              <a:t>    </a:t>
            </a:r>
          </a:p>
          <a:p>
            <a:pPr marL="0" indent="0">
              <a:spcBef>
                <a:spcPts val="0"/>
              </a:spcBef>
              <a:buNone/>
            </a:pPr>
            <a:r>
              <a:rPr lang="en-CA" dirty="0"/>
              <a:t>    result = h * </a:t>
            </a:r>
            <a:r>
              <a:rPr lang="en-CA" dirty="0" err="1"/>
              <a:t>integral_sum</a:t>
            </a:r>
            <a:endParaRPr lang="en-CA" dirty="0"/>
          </a:p>
          <a:p>
            <a:pPr marL="0" indent="0">
              <a:spcBef>
                <a:spcPts val="0"/>
              </a:spcBef>
              <a:buNone/>
            </a:pPr>
            <a:r>
              <a:rPr lang="en-CA" dirty="0"/>
              <a:t>    return result</a:t>
            </a:r>
          </a:p>
        </p:txBody>
      </p:sp>
    </p:spTree>
    <p:extLst>
      <p:ext uri="{BB962C8B-B14F-4D97-AF65-F5344CB8AC3E}">
        <p14:creationId xmlns:p14="http://schemas.microsoft.com/office/powerpoint/2010/main" val="1151371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85" y="1914589"/>
            <a:ext cx="7033595" cy="3028821"/>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591733" y="5407496"/>
            <a:ext cx="9798162" cy="923330"/>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Meaningful variable names on the left saved me, but the lack of comments on the right was a nightmare.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03" y="1727199"/>
            <a:ext cx="3530600" cy="340360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a:t>
            </a:r>
            <a:r>
              <a:rPr lang="en-CA" dirty="0">
                <a:solidFill>
                  <a:srgbClr val="00B050"/>
                </a:solidFill>
                <a:latin typeface="Segoe UI" panose="020B0502040204020203" pitchFamily="34" charset="0"/>
                <a:cs typeface="Segoe UI" panose="020B0502040204020203" pitchFamily="34" charset="0"/>
              </a:rPr>
              <a:t>like</a:t>
            </a:r>
            <a:r>
              <a:rPr lang="en-CA" spc="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find</a:t>
            </a:r>
            <a:r>
              <a:rPr lang="en-CA" spc="-10" dirty="0">
                <a:solidFill>
                  <a:srgbClr val="00B050"/>
                </a:solidFill>
                <a:latin typeface="Segoe UI" panose="020B0502040204020203" pitchFamily="34" charset="0"/>
                <a:cs typeface="Segoe UI" panose="020B0502040204020203" pitchFamily="34" charset="0"/>
              </a:rPr>
              <a:t>i</a:t>
            </a:r>
            <a:r>
              <a:rPr lang="en-CA" dirty="0">
                <a:solidFill>
                  <a:srgbClr val="00B050"/>
                </a:solidFill>
                <a:latin typeface="Segoe UI" panose="020B0502040204020203" pitchFamily="34" charset="0"/>
                <a:cs typeface="Segoe UI" panose="020B0502040204020203" pitchFamily="34" charset="0"/>
              </a:rPr>
              <a:t>ng</a:t>
            </a:r>
            <a:r>
              <a:rPr lang="en-CA" spc="2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ne</a:t>
            </a:r>
            <a:r>
              <a:rPr lang="en-CA" spc="-10" dirty="0">
                <a:solidFill>
                  <a:srgbClr val="00B050"/>
                </a:solidFill>
                <a:latin typeface="Segoe UI" panose="020B0502040204020203" pitchFamily="34" charset="0"/>
                <a:cs typeface="Segoe UI" panose="020B0502040204020203" pitchFamily="34" charset="0"/>
              </a:rPr>
              <a:t>e</a:t>
            </a:r>
            <a:r>
              <a:rPr lang="en-CA" dirty="0">
                <a:solidFill>
                  <a:srgbClr val="00B050"/>
                </a:solidFill>
                <a:latin typeface="Segoe UI" panose="020B0502040204020203" pitchFamily="34" charset="0"/>
                <a:cs typeface="Segoe UI" panose="020B0502040204020203" pitchFamily="34" charset="0"/>
              </a:rPr>
              <a:t>d</a:t>
            </a:r>
            <a:r>
              <a:rPr lang="en-CA" spc="-10" dirty="0">
                <a:solidFill>
                  <a:srgbClr val="00B050"/>
                </a:solidFill>
                <a:latin typeface="Segoe UI" panose="020B0502040204020203" pitchFamily="34" charset="0"/>
                <a:cs typeface="Segoe UI" panose="020B0502040204020203" pitchFamily="34" charset="0"/>
              </a:rPr>
              <a:t>l</a:t>
            </a:r>
            <a:r>
              <a:rPr lang="en-CA" dirty="0">
                <a:solidFill>
                  <a:srgbClr val="00B050"/>
                </a:solidFill>
                <a:latin typeface="Segoe UI" panose="020B0502040204020203" pitchFamily="34" charset="0"/>
                <a:cs typeface="Segoe UI" panose="020B0502040204020203" pitchFamily="34" charset="0"/>
              </a:rPr>
              <a:t>e</a:t>
            </a:r>
            <a:r>
              <a:rPr lang="en-CA" spc="3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in</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 haystack</a:t>
            </a:r>
            <a:r>
              <a:rPr lang="en-CA" dirty="0">
                <a:latin typeface="Segoe UI" panose="020B0502040204020203" pitchFamily="34" charset="0"/>
                <a:cs typeface="Segoe UI" panose="020B0502040204020203" pitchFamily="34" charset="0"/>
              </a:rPr>
              <a:t>”</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483599" y="2505670"/>
            <a:ext cx="3158067"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6A7-1A8A-6686-947F-D8C99677D65C}"/>
              </a:ext>
            </a:extLst>
          </p:cNvPr>
          <p:cNvSpPr>
            <a:spLocks noGrp="1"/>
          </p:cNvSpPr>
          <p:nvPr>
            <p:ph type="title"/>
          </p:nvPr>
        </p:nvSpPr>
        <p:spPr/>
        <p:txBody>
          <a:bodyPr>
            <a:normAutofit fontScale="90000"/>
          </a:bodyPr>
          <a:lstStyle/>
          <a:p>
            <a:r>
              <a:rPr lang="en-CA" dirty="0"/>
              <a:t>What you will get out of today’s lecture:</a:t>
            </a:r>
          </a:p>
        </p:txBody>
      </p:sp>
      <p:sp>
        <p:nvSpPr>
          <p:cNvPr id="3" name="Content Placeholder 2">
            <a:extLst>
              <a:ext uri="{FF2B5EF4-FFF2-40B4-BE49-F238E27FC236}">
                <a16:creationId xmlns:a16="http://schemas.microsoft.com/office/drawing/2014/main" id="{B3F74D01-8626-C4C2-03C3-47C721C2753C}"/>
              </a:ext>
            </a:extLst>
          </p:cNvPr>
          <p:cNvSpPr>
            <a:spLocks noGrp="1"/>
          </p:cNvSpPr>
          <p:nvPr>
            <p:ph idx="1"/>
          </p:nvPr>
        </p:nvSpPr>
        <p:spPr/>
        <p:txBody>
          <a:bodyPr/>
          <a:lstStyle/>
          <a:p>
            <a:r>
              <a:rPr lang="en-CA" dirty="0"/>
              <a:t>Everything you need to begin coding in APS106</a:t>
            </a:r>
          </a:p>
          <a:p>
            <a:r>
              <a:rPr lang="en-CA" dirty="0"/>
              <a:t>Learn about the core building blocks of a computer</a:t>
            </a:r>
          </a:p>
          <a:p>
            <a:r>
              <a:rPr lang="en-CA" dirty="0"/>
              <a:t>Develop computational language and vocabulary for the files and programs used in APS106</a:t>
            </a:r>
          </a:p>
          <a:p>
            <a:r>
              <a:rPr lang="en-CA" dirty="0"/>
              <a:t>Learn about the key differences in the software and tools used in APS106 </a:t>
            </a:r>
          </a:p>
          <a:p>
            <a:r>
              <a:rPr lang="en-CA" dirty="0"/>
              <a:t>Get experience opening and using the most important tools</a:t>
            </a:r>
          </a:p>
          <a:p>
            <a:r>
              <a:rPr lang="en-CA" dirty="0"/>
              <a:t>Execute your first files of APS106!</a:t>
            </a:r>
          </a:p>
        </p:txBody>
      </p:sp>
    </p:spTree>
    <p:extLst>
      <p:ext uri="{BB962C8B-B14F-4D97-AF65-F5344CB8AC3E}">
        <p14:creationId xmlns:p14="http://schemas.microsoft.com/office/powerpoint/2010/main" val="329194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do you need to code?</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838200" y="1548039"/>
            <a:ext cx="10515600" cy="4835479"/>
          </a:xfrm>
        </p:spPr>
        <p:txBody>
          <a:bodyPr>
            <a:normAutofit fontScale="85000" lnSpcReduction="20000"/>
          </a:bodyPr>
          <a:lstStyle/>
          <a:p>
            <a:r>
              <a:rPr lang="en-CA" dirty="0"/>
              <a:t>A Computer</a:t>
            </a:r>
          </a:p>
          <a:p>
            <a:pPr lvl="1"/>
            <a:r>
              <a:rPr lang="en-CA" dirty="0"/>
              <a:t>Input/Output devices </a:t>
            </a:r>
          </a:p>
          <a:p>
            <a:pPr lvl="1"/>
            <a:r>
              <a:rPr lang="en-CA" dirty="0"/>
              <a:t>Storage</a:t>
            </a:r>
          </a:p>
          <a:p>
            <a:pPr lvl="1"/>
            <a:r>
              <a:rPr lang="en-CA" dirty="0"/>
              <a:t>Memory</a:t>
            </a:r>
          </a:p>
          <a:p>
            <a:pPr lvl="1"/>
            <a:r>
              <a:rPr lang="en-CA" dirty="0"/>
              <a:t>Processor</a:t>
            </a:r>
          </a:p>
          <a:p>
            <a:r>
              <a:rPr lang="en-CA" dirty="0"/>
              <a:t>An Integrated Development Environment (IDE)</a:t>
            </a:r>
          </a:p>
          <a:p>
            <a:pPr lvl="1"/>
            <a:r>
              <a:rPr lang="en-CA" dirty="0" err="1"/>
              <a:t>VSCode</a:t>
            </a:r>
            <a:endParaRPr lang="en-CA" dirty="0"/>
          </a:p>
          <a:p>
            <a:pPr lvl="1"/>
            <a:r>
              <a:rPr lang="en-CA" dirty="0" err="1"/>
              <a:t>Jupyter</a:t>
            </a:r>
            <a:r>
              <a:rPr lang="en-CA" dirty="0"/>
              <a:t> vs </a:t>
            </a:r>
            <a:r>
              <a:rPr lang="en-CA" dirty="0" err="1"/>
              <a:t>JupyterHub</a:t>
            </a:r>
            <a:endParaRPr lang="en-CA" dirty="0"/>
          </a:p>
          <a:p>
            <a:pPr lvl="1"/>
            <a:r>
              <a:rPr lang="en-CA" dirty="0"/>
              <a:t>Installing with Anaconda</a:t>
            </a:r>
          </a:p>
          <a:p>
            <a:r>
              <a:rPr lang="en-CA" dirty="0"/>
              <a:t>A Programming Language</a:t>
            </a:r>
          </a:p>
          <a:p>
            <a:pPr lvl="1"/>
            <a:r>
              <a:rPr lang="en-CA" dirty="0"/>
              <a:t>Why we use languages </a:t>
            </a:r>
          </a:p>
          <a:p>
            <a:pPr lvl="1"/>
            <a:r>
              <a:rPr lang="en-CA" dirty="0"/>
              <a:t>Compiling from high level to low level languages</a:t>
            </a:r>
          </a:p>
          <a:p>
            <a:r>
              <a:rPr lang="en-CA" dirty="0"/>
              <a:t>A File with appropriate format</a:t>
            </a:r>
          </a:p>
          <a:p>
            <a:pPr lvl="1"/>
            <a:r>
              <a:rPr lang="en-CA" dirty="0"/>
              <a:t>File formats and extensions</a:t>
            </a:r>
          </a:p>
          <a:p>
            <a:pPr lvl="1"/>
            <a:r>
              <a:rPr lang="en-CA" dirty="0"/>
              <a:t>Python programming files (.</a:t>
            </a:r>
            <a:r>
              <a:rPr lang="en-CA" dirty="0" err="1"/>
              <a:t>py</a:t>
            </a:r>
            <a:r>
              <a:rPr lang="en-CA" dirty="0"/>
              <a:t> vs .</a:t>
            </a:r>
            <a:r>
              <a:rPr lang="en-CA" dirty="0" err="1"/>
              <a:t>ipynb</a:t>
            </a:r>
            <a:r>
              <a:rPr lang="en-CA" dirty="0"/>
              <a:t>)</a:t>
            </a:r>
          </a:p>
        </p:txBody>
      </p:sp>
      <p:pic>
        <p:nvPicPr>
          <p:cNvPr id="5" name="Graphic 4" descr="Tick with solid fill">
            <a:extLst>
              <a:ext uri="{FF2B5EF4-FFF2-40B4-BE49-F238E27FC236}">
                <a16:creationId xmlns:a16="http://schemas.microsoft.com/office/drawing/2014/main" id="{65E07570-EDB0-BF0E-136F-42F6F88E5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4400" y="1714500"/>
            <a:ext cx="914400" cy="914400"/>
          </a:xfrm>
          <a:prstGeom prst="rect">
            <a:avLst/>
          </a:prstGeom>
        </p:spPr>
      </p:pic>
      <p:sp>
        <p:nvSpPr>
          <p:cNvPr id="6" name="Down Arrow 5">
            <a:extLst>
              <a:ext uri="{FF2B5EF4-FFF2-40B4-BE49-F238E27FC236}">
                <a16:creationId xmlns:a16="http://schemas.microsoft.com/office/drawing/2014/main" id="{2D14087A-E11D-4133-E881-FBF5DEAA20D7}"/>
              </a:ext>
            </a:extLst>
          </p:cNvPr>
          <p:cNvSpPr/>
          <p:nvPr/>
        </p:nvSpPr>
        <p:spPr>
          <a:xfrm rot="5400000">
            <a:off x="7721989" y="2756824"/>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Graphic 6" descr="Tick with solid fill">
            <a:extLst>
              <a:ext uri="{FF2B5EF4-FFF2-40B4-BE49-F238E27FC236}">
                <a16:creationId xmlns:a16="http://schemas.microsoft.com/office/drawing/2014/main" id="{7759F9A4-50AE-D1A4-418D-EECF309C04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4971" y="5309961"/>
            <a:ext cx="914400" cy="914400"/>
          </a:xfrm>
          <a:prstGeom prst="rect">
            <a:avLst/>
          </a:prstGeom>
        </p:spPr>
      </p:pic>
      <p:sp>
        <p:nvSpPr>
          <p:cNvPr id="8" name="Down Arrow 7">
            <a:extLst>
              <a:ext uri="{FF2B5EF4-FFF2-40B4-BE49-F238E27FC236}">
                <a16:creationId xmlns:a16="http://schemas.microsoft.com/office/drawing/2014/main" id="{B543723F-D5B3-A2C7-FDA2-FAC0C121AE8D}"/>
              </a:ext>
            </a:extLst>
          </p:cNvPr>
          <p:cNvSpPr/>
          <p:nvPr/>
        </p:nvSpPr>
        <p:spPr>
          <a:xfrm rot="5400000">
            <a:off x="7721989" y="4149062"/>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51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A713-6B57-5542-6D31-CB42FED0130A}"/>
              </a:ext>
            </a:extLst>
          </p:cNvPr>
          <p:cNvSpPr>
            <a:spLocks noGrp="1"/>
          </p:cNvSpPr>
          <p:nvPr>
            <p:ph type="title"/>
          </p:nvPr>
        </p:nvSpPr>
        <p:spPr/>
        <p:txBody>
          <a:bodyPr>
            <a:normAutofit fontScale="90000"/>
          </a:bodyPr>
          <a:lstStyle/>
          <a:p>
            <a:r>
              <a:rPr lang="en-CA" dirty="0"/>
              <a:t>Outside Your Computer</a:t>
            </a:r>
          </a:p>
        </p:txBody>
      </p:sp>
      <p:pic>
        <p:nvPicPr>
          <p:cNvPr id="9" name="Content Placeholder 8" descr="A computer tower and keyboard&#10;&#10;Description automatically generated">
            <a:extLst>
              <a:ext uri="{FF2B5EF4-FFF2-40B4-BE49-F238E27FC236}">
                <a16:creationId xmlns:a16="http://schemas.microsoft.com/office/drawing/2014/main" id="{69496359-351A-F84D-FE50-34B74B2F9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p:spPr>
      </p:pic>
      <p:sp>
        <p:nvSpPr>
          <p:cNvPr id="10" name="TextBox 9">
            <a:extLst>
              <a:ext uri="{FF2B5EF4-FFF2-40B4-BE49-F238E27FC236}">
                <a16:creationId xmlns:a16="http://schemas.microsoft.com/office/drawing/2014/main" id="{93D1BF12-F7B2-9A2E-6241-658007376509}"/>
              </a:ext>
            </a:extLst>
          </p:cNvPr>
          <p:cNvSpPr txBox="1"/>
          <p:nvPr/>
        </p:nvSpPr>
        <p:spPr>
          <a:xfrm>
            <a:off x="652485" y="1659515"/>
            <a:ext cx="2717347" cy="3046988"/>
          </a:xfrm>
          <a:prstGeom prst="rect">
            <a:avLst/>
          </a:prstGeom>
          <a:noFill/>
        </p:spPr>
        <p:txBody>
          <a:bodyPr wrap="none" rtlCol="0">
            <a:spAutoFit/>
          </a:bodyPr>
          <a:lstStyle/>
          <a:p>
            <a:r>
              <a:rPr lang="en-CA" sz="2400" dirty="0">
                <a:solidFill>
                  <a:schemeClr val="accent6"/>
                </a:solidFill>
              </a:rPr>
              <a:t>Input Devices</a:t>
            </a:r>
          </a:p>
          <a:p>
            <a:pPr marL="342900" indent="-342900">
              <a:buFont typeface="Arial" panose="020B0604020202020204" pitchFamily="34" charset="0"/>
              <a:buChar char="•"/>
            </a:pPr>
            <a:r>
              <a:rPr lang="en-CA" sz="2400" dirty="0">
                <a:solidFill>
                  <a:schemeClr val="accent6"/>
                </a:solidFill>
              </a:rPr>
              <a:t>Keyboard</a:t>
            </a:r>
          </a:p>
          <a:p>
            <a:pPr marL="342900" indent="-342900">
              <a:buFont typeface="Arial" panose="020B0604020202020204" pitchFamily="34" charset="0"/>
              <a:buChar char="•"/>
            </a:pPr>
            <a:r>
              <a:rPr lang="en-CA" sz="2400" dirty="0">
                <a:solidFill>
                  <a:schemeClr val="accent6"/>
                </a:solidFill>
              </a:rPr>
              <a:t>Mouse</a:t>
            </a:r>
          </a:p>
          <a:p>
            <a:pPr marL="342900" indent="-342900">
              <a:buFont typeface="Arial" panose="020B0604020202020204" pitchFamily="34" charset="0"/>
              <a:buChar char="•"/>
            </a:pPr>
            <a:r>
              <a:rPr lang="en-CA" sz="2400" dirty="0">
                <a:solidFill>
                  <a:schemeClr val="accent6"/>
                </a:solidFill>
              </a:rPr>
              <a:t>Trackpad</a:t>
            </a:r>
          </a:p>
          <a:p>
            <a:pPr marL="342900" indent="-342900">
              <a:buFont typeface="Arial" panose="020B0604020202020204" pitchFamily="34" charset="0"/>
              <a:buChar char="•"/>
            </a:pPr>
            <a:r>
              <a:rPr lang="en-CA" sz="2400" dirty="0">
                <a:solidFill>
                  <a:schemeClr val="accent6"/>
                </a:solidFill>
              </a:rPr>
              <a:t>Touch screen</a:t>
            </a:r>
          </a:p>
          <a:p>
            <a:pPr marL="342900" indent="-342900">
              <a:buFont typeface="Arial" panose="020B0604020202020204" pitchFamily="34" charset="0"/>
              <a:buChar char="•"/>
            </a:pPr>
            <a:r>
              <a:rPr lang="en-CA" sz="2400" dirty="0">
                <a:solidFill>
                  <a:schemeClr val="accent6"/>
                </a:solidFill>
              </a:rPr>
              <a:t>Webcam</a:t>
            </a:r>
          </a:p>
          <a:p>
            <a:pPr marL="342900" indent="-342900">
              <a:buFont typeface="Arial" panose="020B0604020202020204" pitchFamily="34" charset="0"/>
              <a:buChar char="•"/>
            </a:pPr>
            <a:r>
              <a:rPr lang="en-CA" sz="2400" dirty="0">
                <a:solidFill>
                  <a:schemeClr val="accent6"/>
                </a:solidFill>
              </a:rPr>
              <a:t>Gesture trackers</a:t>
            </a:r>
          </a:p>
          <a:p>
            <a:pPr marL="342900" indent="-342900">
              <a:buFont typeface="Arial" panose="020B0604020202020204" pitchFamily="34" charset="0"/>
              <a:buChar char="•"/>
            </a:pPr>
            <a:r>
              <a:rPr lang="en-CA" sz="2400" dirty="0">
                <a:solidFill>
                  <a:schemeClr val="accent6"/>
                </a:solidFill>
              </a:rPr>
              <a:t>Eye trackers</a:t>
            </a:r>
          </a:p>
        </p:txBody>
      </p:sp>
      <p:sp>
        <p:nvSpPr>
          <p:cNvPr id="12" name="TextBox 11">
            <a:extLst>
              <a:ext uri="{FF2B5EF4-FFF2-40B4-BE49-F238E27FC236}">
                <a16:creationId xmlns:a16="http://schemas.microsoft.com/office/drawing/2014/main" id="{E6819168-25B6-6BBE-942E-5AADF976F221}"/>
              </a:ext>
            </a:extLst>
          </p:cNvPr>
          <p:cNvSpPr txBox="1"/>
          <p:nvPr/>
        </p:nvSpPr>
        <p:spPr>
          <a:xfrm>
            <a:off x="3369832" y="1659515"/>
            <a:ext cx="3080459" cy="3046988"/>
          </a:xfrm>
          <a:prstGeom prst="rect">
            <a:avLst/>
          </a:prstGeom>
          <a:noFill/>
        </p:spPr>
        <p:txBody>
          <a:bodyPr wrap="none" rtlCol="0">
            <a:spAutoFit/>
          </a:bodyPr>
          <a:lstStyle/>
          <a:p>
            <a:r>
              <a:rPr lang="en-CA" sz="2400" dirty="0">
                <a:solidFill>
                  <a:schemeClr val="accent2"/>
                </a:solidFill>
              </a:rPr>
              <a:t>Output Devices</a:t>
            </a:r>
          </a:p>
          <a:p>
            <a:pPr marL="342900" indent="-342900">
              <a:buFont typeface="Arial" panose="020B0604020202020204" pitchFamily="34" charset="0"/>
              <a:buChar char="•"/>
            </a:pPr>
            <a:r>
              <a:rPr lang="en-CA" sz="2400" dirty="0">
                <a:solidFill>
                  <a:schemeClr val="accent2"/>
                </a:solidFill>
              </a:rPr>
              <a:t>Monitors</a:t>
            </a:r>
          </a:p>
          <a:p>
            <a:pPr marL="342900" indent="-342900">
              <a:buFont typeface="Arial" panose="020B0604020202020204" pitchFamily="34" charset="0"/>
              <a:buChar char="•"/>
            </a:pPr>
            <a:r>
              <a:rPr lang="en-CA" sz="2400" dirty="0">
                <a:solidFill>
                  <a:schemeClr val="accent2"/>
                </a:solidFill>
              </a:rPr>
              <a:t>Printers</a:t>
            </a:r>
          </a:p>
          <a:p>
            <a:pPr marL="342900" indent="-342900">
              <a:buFont typeface="Arial" panose="020B0604020202020204" pitchFamily="34" charset="0"/>
              <a:buChar char="•"/>
            </a:pPr>
            <a:r>
              <a:rPr lang="en-CA" sz="2400" dirty="0">
                <a:solidFill>
                  <a:schemeClr val="accent2"/>
                </a:solidFill>
              </a:rPr>
              <a:t>Headphones</a:t>
            </a:r>
          </a:p>
          <a:p>
            <a:pPr marL="342900" indent="-342900">
              <a:buFont typeface="Arial" panose="020B0604020202020204" pitchFamily="34" charset="0"/>
              <a:buChar char="•"/>
            </a:pPr>
            <a:r>
              <a:rPr lang="en-CA" sz="2400" dirty="0">
                <a:solidFill>
                  <a:schemeClr val="accent2"/>
                </a:solidFill>
              </a:rPr>
              <a:t>Speakers</a:t>
            </a:r>
          </a:p>
          <a:p>
            <a:pPr marL="342900" indent="-342900">
              <a:buFont typeface="Arial" panose="020B0604020202020204" pitchFamily="34" charset="0"/>
              <a:buChar char="•"/>
            </a:pPr>
            <a:r>
              <a:rPr lang="en-CA" sz="2400" dirty="0">
                <a:solidFill>
                  <a:schemeClr val="accent2"/>
                </a:solidFill>
              </a:rPr>
              <a:t>Video/sound cards</a:t>
            </a:r>
          </a:p>
          <a:p>
            <a:pPr marL="342900" indent="-342900">
              <a:buFont typeface="Arial" panose="020B0604020202020204" pitchFamily="34" charset="0"/>
              <a:buChar char="•"/>
            </a:pPr>
            <a:r>
              <a:rPr lang="en-CA" sz="2400" dirty="0">
                <a:solidFill>
                  <a:schemeClr val="accent2"/>
                </a:solidFill>
              </a:rPr>
              <a:t>Braille readers</a:t>
            </a:r>
          </a:p>
          <a:p>
            <a:pPr marL="342900" indent="-342900">
              <a:buFont typeface="Arial" panose="020B0604020202020204" pitchFamily="34" charset="0"/>
              <a:buChar char="•"/>
            </a:pPr>
            <a:endParaRPr lang="en-CA" sz="2400" dirty="0">
              <a:solidFill>
                <a:schemeClr val="accent6"/>
              </a:solidFill>
            </a:endParaRPr>
          </a:p>
        </p:txBody>
      </p:sp>
      <p:pic>
        <p:nvPicPr>
          <p:cNvPr id="1030" name="Picture 6" descr="What is a Braille Reader?">
            <a:extLst>
              <a:ext uri="{FF2B5EF4-FFF2-40B4-BE49-F238E27FC236}">
                <a16:creationId xmlns:a16="http://schemas.microsoft.com/office/drawing/2014/main" id="{B35BBEC2-1A57-2996-B2FA-1592D478F4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01" b="6942"/>
          <a:stretch/>
        </p:blipFill>
        <p:spPr bwMode="auto">
          <a:xfrm>
            <a:off x="3615155" y="4761654"/>
            <a:ext cx="2419624" cy="15080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bii Pro Glasses 3 | Latest in wearable eye tracking - Tobii">
            <a:extLst>
              <a:ext uri="{FF2B5EF4-FFF2-40B4-BE49-F238E27FC236}">
                <a16:creationId xmlns:a16="http://schemas.microsoft.com/office/drawing/2014/main" id="{70F95FFF-48BC-EC8D-AC67-912A98F5A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503" y="5245708"/>
            <a:ext cx="2068120" cy="10340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A346C35-363A-3AAC-3B74-69A322ED5CBA}"/>
              </a:ext>
            </a:extLst>
          </p:cNvPr>
          <p:cNvSpPr txBox="1"/>
          <p:nvPr/>
        </p:nvSpPr>
        <p:spPr>
          <a:xfrm>
            <a:off x="716691" y="6269746"/>
            <a:ext cx="2245743" cy="369332"/>
          </a:xfrm>
          <a:prstGeom prst="rect">
            <a:avLst/>
          </a:prstGeom>
          <a:noFill/>
        </p:spPr>
        <p:txBody>
          <a:bodyPr wrap="none" rtlCol="0">
            <a:spAutoFit/>
          </a:bodyPr>
          <a:lstStyle/>
          <a:p>
            <a:r>
              <a:rPr lang="en-CA" dirty="0">
                <a:solidFill>
                  <a:schemeClr val="accent6"/>
                </a:solidFill>
              </a:rPr>
              <a:t>Eye Tracking Glasses</a:t>
            </a:r>
          </a:p>
        </p:txBody>
      </p:sp>
      <p:sp>
        <p:nvSpPr>
          <p:cNvPr id="15" name="TextBox 14">
            <a:extLst>
              <a:ext uri="{FF2B5EF4-FFF2-40B4-BE49-F238E27FC236}">
                <a16:creationId xmlns:a16="http://schemas.microsoft.com/office/drawing/2014/main" id="{728965E7-1A30-5828-7B2B-6661E5F46DDF}"/>
              </a:ext>
            </a:extLst>
          </p:cNvPr>
          <p:cNvSpPr txBox="1"/>
          <p:nvPr/>
        </p:nvSpPr>
        <p:spPr>
          <a:xfrm>
            <a:off x="4039335" y="6324897"/>
            <a:ext cx="1571264" cy="369332"/>
          </a:xfrm>
          <a:prstGeom prst="rect">
            <a:avLst/>
          </a:prstGeom>
          <a:noFill/>
        </p:spPr>
        <p:txBody>
          <a:bodyPr wrap="none" rtlCol="0">
            <a:spAutoFit/>
          </a:bodyPr>
          <a:lstStyle/>
          <a:p>
            <a:r>
              <a:rPr lang="en-CA" dirty="0">
                <a:solidFill>
                  <a:schemeClr val="accent1"/>
                </a:solidFill>
              </a:rPr>
              <a:t>Braille Reader</a:t>
            </a:r>
          </a:p>
        </p:txBody>
      </p:sp>
    </p:spTree>
    <p:extLst>
      <p:ext uri="{BB962C8B-B14F-4D97-AF65-F5344CB8AC3E}">
        <p14:creationId xmlns:p14="http://schemas.microsoft.com/office/powerpoint/2010/main" val="10617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66165" y="1538753"/>
            <a:ext cx="5898777" cy="4835479"/>
          </a:xfrm>
        </p:spPr>
        <p:txBody>
          <a:bodyPr>
            <a:normAutofit/>
          </a:bodyPr>
          <a:lstStyle/>
          <a:p>
            <a:r>
              <a:rPr lang="en-CA" sz="2400" dirty="0"/>
              <a:t>Storage</a:t>
            </a:r>
          </a:p>
          <a:p>
            <a:pPr lvl="1"/>
            <a:r>
              <a:rPr lang="en-CA" sz="2000" dirty="0"/>
              <a:t>Disks, hard drives, thumb drives, etc.</a:t>
            </a:r>
          </a:p>
          <a:p>
            <a:pPr lvl="1"/>
            <a:r>
              <a:rPr lang="en-CA" sz="2000" dirty="0"/>
              <a:t>Stores long-term data (files, programs, movies, etc.)</a:t>
            </a:r>
          </a:p>
          <a:p>
            <a:pPr lvl="1"/>
            <a:r>
              <a:rPr lang="en-CA" sz="2000" dirty="0"/>
              <a:t>Non-volatile: maintains contents when powered off</a:t>
            </a:r>
          </a:p>
          <a:p>
            <a:r>
              <a:rPr lang="en-CA" sz="2400" dirty="0"/>
              <a:t>Memory</a:t>
            </a:r>
          </a:p>
          <a:p>
            <a:pPr lvl="1"/>
            <a:r>
              <a:rPr lang="en-CA" sz="2000" dirty="0"/>
              <a:t>Random Access Memory (RAM)</a:t>
            </a:r>
          </a:p>
          <a:p>
            <a:pPr lvl="1"/>
            <a:r>
              <a:rPr lang="en-CA" sz="2000" dirty="0"/>
              <a:t>Stores short-term data required for open programs and processes</a:t>
            </a:r>
          </a:p>
          <a:p>
            <a:pPr lvl="1"/>
            <a:r>
              <a:rPr lang="en-CA" sz="2000" dirty="0"/>
              <a:t>Volatile: loses contents when powered off </a:t>
            </a:r>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
        <p:nvSpPr>
          <p:cNvPr id="5" name="TextBox 4">
            <a:extLst>
              <a:ext uri="{FF2B5EF4-FFF2-40B4-BE49-F238E27FC236}">
                <a16:creationId xmlns:a16="http://schemas.microsoft.com/office/drawing/2014/main" id="{B749FCED-7506-1272-74E1-AD41AA64469A}"/>
              </a:ext>
            </a:extLst>
          </p:cNvPr>
          <p:cNvSpPr txBox="1"/>
          <p:nvPr/>
        </p:nvSpPr>
        <p:spPr>
          <a:xfrm>
            <a:off x="143435" y="5365206"/>
            <a:ext cx="6544235" cy="1200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Software programs are usually stored and executed from RAM.</a:t>
            </a:r>
          </a:p>
          <a:p>
            <a:pPr algn="ctr"/>
            <a:endParaRPr lang="en-CA" dirty="0"/>
          </a:p>
          <a:p>
            <a:pPr algn="ctr"/>
            <a:r>
              <a:rPr lang="en-CA" dirty="0"/>
              <a:t>Later this term, we will learn how to read from and write to long-term storage.</a:t>
            </a:r>
          </a:p>
        </p:txBody>
      </p:sp>
    </p:spTree>
    <p:extLst>
      <p:ext uri="{BB962C8B-B14F-4D97-AF65-F5344CB8AC3E}">
        <p14:creationId xmlns:p14="http://schemas.microsoft.com/office/powerpoint/2010/main" val="13207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16367" y="1653054"/>
            <a:ext cx="6164048" cy="4835479"/>
          </a:xfrm>
        </p:spPr>
        <p:txBody>
          <a:bodyPr>
            <a:normAutofit fontScale="92500" lnSpcReduction="10000"/>
          </a:bodyPr>
          <a:lstStyle/>
          <a:p>
            <a:r>
              <a:rPr lang="en-CA" dirty="0"/>
              <a:t>Central Processing Unit  (CPU)</a:t>
            </a:r>
          </a:p>
          <a:p>
            <a:pPr lvl="1"/>
            <a:r>
              <a:rPr lang="en-CA" dirty="0"/>
              <a:t>Runs the programs, including the operating system</a:t>
            </a:r>
          </a:p>
          <a:p>
            <a:pPr lvl="1"/>
            <a:r>
              <a:rPr lang="en-CA" dirty="0"/>
              <a:t>Reads and writes the data between storage and memory</a:t>
            </a:r>
          </a:p>
          <a:p>
            <a:pPr lvl="1"/>
            <a:r>
              <a:rPr lang="en-CA" dirty="0"/>
              <a:t>Composed of billions of miniature electronic switches called transistors</a:t>
            </a:r>
          </a:p>
          <a:p>
            <a:pPr lvl="1"/>
            <a:r>
              <a:rPr lang="en-CA" dirty="0"/>
              <a:t>Popular examples include Intel’s Core i7 and AMD’s </a:t>
            </a:r>
            <a:r>
              <a:rPr lang="en-CA" dirty="0" err="1"/>
              <a:t>Ryzen</a:t>
            </a:r>
            <a:r>
              <a:rPr lang="en-CA" dirty="0"/>
              <a:t> 7</a:t>
            </a:r>
          </a:p>
          <a:p>
            <a:r>
              <a:rPr lang="en-CA" dirty="0"/>
              <a:t>Clock</a:t>
            </a:r>
          </a:p>
          <a:p>
            <a:pPr lvl="1"/>
            <a:r>
              <a:rPr lang="en-CA" dirty="0"/>
              <a:t>Controls the rate processors execute instructions (recall: programming is just a series of instructions)</a:t>
            </a:r>
          </a:p>
          <a:p>
            <a:pPr lvl="1"/>
            <a:r>
              <a:rPr lang="en-CA" dirty="0"/>
              <a:t>Modern computers have clocks that beat around 4 GHz (4 billion times per second!)</a:t>
            </a:r>
          </a:p>
          <a:p>
            <a:pPr lvl="1"/>
            <a:endParaRPr lang="en-CA" dirty="0"/>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
        <p:nvSpPr>
          <p:cNvPr id="5" name="TextBox 4">
            <a:extLst>
              <a:ext uri="{FF2B5EF4-FFF2-40B4-BE49-F238E27FC236}">
                <a16:creationId xmlns:a16="http://schemas.microsoft.com/office/drawing/2014/main" id="{5690CCDF-A929-339C-0F65-C370129177A7}"/>
              </a:ext>
            </a:extLst>
          </p:cNvPr>
          <p:cNvSpPr txBox="1"/>
          <p:nvPr/>
        </p:nvSpPr>
        <p:spPr>
          <a:xfrm>
            <a:off x="6096000" y="2966630"/>
            <a:ext cx="5257800"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sz="2000" dirty="0"/>
              <a:t>World records for number of transistors on a chip are held by U of T researchers in ECE!</a:t>
            </a:r>
          </a:p>
        </p:txBody>
      </p:sp>
    </p:spTree>
    <p:extLst>
      <p:ext uri="{BB962C8B-B14F-4D97-AF65-F5344CB8AC3E}">
        <p14:creationId xmlns:p14="http://schemas.microsoft.com/office/powerpoint/2010/main" val="34907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25777</TotalTime>
  <Words>3555</Words>
  <Application>Microsoft Macintosh PowerPoint</Application>
  <PresentationFormat>Widescreen</PresentationFormat>
  <Paragraphs>480</Paragraphs>
  <Slides>42</Slides>
  <Notes>18</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Courier New</vt:lpstr>
      <vt:lpstr>Helvetica Neue</vt:lpstr>
      <vt:lpstr>Segoe UI</vt:lpstr>
      <vt:lpstr>Trebuchet MS</vt:lpstr>
      <vt:lpstr>Wingdings</vt:lpstr>
      <vt:lpstr>APS106_PPTX_Theme</vt:lpstr>
      <vt:lpstr>The Coding Toolbox.</vt:lpstr>
      <vt:lpstr>This Week’s Content</vt:lpstr>
      <vt:lpstr>Reminder for Success: Practice!</vt:lpstr>
      <vt:lpstr>PowerPoint Presentation</vt:lpstr>
      <vt:lpstr>What you will get out of today’s lecture:</vt:lpstr>
      <vt:lpstr>What do you need to code?</vt:lpstr>
      <vt:lpstr>Outside Your Computer</vt:lpstr>
      <vt:lpstr>Inside Your Computer</vt:lpstr>
      <vt:lpstr>Inside Your Computer</vt:lpstr>
      <vt:lpstr>Feeling Confused?</vt:lpstr>
      <vt:lpstr>Using an Integrated Development Environment (IDE)</vt:lpstr>
      <vt:lpstr>Which should IDE to use?</vt:lpstr>
      <vt:lpstr>PyCharm Community vs. Professional</vt:lpstr>
      <vt:lpstr>Friendly Warning: Visual Studio (VS) Code ≠ Visual Studio </vt:lpstr>
      <vt:lpstr>A Quick Note on File Formats and Extensions</vt:lpstr>
      <vt:lpstr>Anaconda Navigator</vt:lpstr>
      <vt:lpstr>Anaconda Navigator</vt:lpstr>
      <vt:lpstr>What is Jupyter?</vt:lpstr>
      <vt:lpstr>Opening Your First Notebook (.ipynb) File</vt:lpstr>
      <vt:lpstr>Opening From JupyterHub</vt:lpstr>
      <vt:lpstr>Navigating to your JupyterHub files</vt:lpstr>
      <vt:lpstr>Jupyter                        vs.               JupyterHub</vt:lpstr>
      <vt:lpstr>Let’s Quickly Explore Jupyter</vt:lpstr>
      <vt:lpstr>Running Your First Python (.py) File</vt:lpstr>
      <vt:lpstr>PowerPoint Presentation</vt:lpstr>
      <vt:lpstr>PowerPoint Presentation</vt:lpstr>
      <vt:lpstr>What is Programming?</vt:lpstr>
      <vt:lpstr>PowerPoint Presentation</vt:lpstr>
      <vt:lpstr>The power of programming languages</vt:lpstr>
      <vt:lpstr>Packaging instructions for our computer</vt:lpstr>
      <vt:lpstr>The Coding Toolbox.</vt:lpstr>
      <vt:lpstr>PowerPoint Presentation</vt:lpstr>
      <vt:lpstr>Introducing Python</vt:lpstr>
      <vt:lpstr>Programming Guide 101</vt:lpstr>
      <vt:lpstr>Readability Tips (#cleancode)</vt:lpstr>
      <vt:lpstr>Comments</vt:lpstr>
      <vt:lpstr>What does this piece of code do?</vt:lpstr>
      <vt:lpstr>What about now?</vt:lpstr>
      <vt:lpstr>What about now?</vt:lpstr>
      <vt:lpstr>Use meaningful comments and variable names</vt:lpstr>
      <vt:lpstr>PowerPoint Presentation</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236</cp:revision>
  <dcterms:created xsi:type="dcterms:W3CDTF">2021-11-03T00:49:37Z</dcterms:created>
  <dcterms:modified xsi:type="dcterms:W3CDTF">2025-05-05T01:47:49Z</dcterms:modified>
</cp:coreProperties>
</file>